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7" r:id="rId12"/>
    <p:sldId id="265"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3" d="100"/>
          <a:sy n="93" d="100"/>
        </p:scale>
        <p:origin x="1162" y="10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8/2/2024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8/2/2024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8/2/2024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8/2/2024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8/2/2024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8/2/2024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8/2/2024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ieeexplore.ieee.org/document/8662965" TargetMode="External"/><Relationship Id="rId2" Type="http://schemas.openxmlformats.org/officeDocument/2006/relationships/hyperlink" Target="https://link.springer.com/chapter/10.1007/978-981-16-2183-3_59" TargetMode="External"/><Relationship Id="rId1" Type="http://schemas.openxmlformats.org/officeDocument/2006/relationships/slideLayout" Target="../slideLayouts/slideLayout6.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SannihithReddy610/VideoLibraryManager" TargetMode="Externa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808" y="-186818"/>
            <a:ext cx="2122790" cy="788174"/>
          </a:xfrm>
        </p:spPr>
        <p:txBody>
          <a:bodyPr vert="horz" lIns="91440" tIns="45720" rIns="91440" bIns="45720" rtlCol="0" anchor="ctr">
            <a:normAutofit fontScale="90000"/>
          </a:bodyPr>
          <a:lstStyle/>
          <a:p>
            <a:pPr algn="l" defTabSz="914400">
              <a:lnSpc>
                <a:spcPct val="90000"/>
              </a:lnSpc>
            </a:pPr>
            <a:br>
              <a:rPr lang="en-US" sz="4100" dirty="0">
                <a:latin typeface="Abadi Extra Light" panose="020F0502020204030204" pitchFamily="34" charset="0"/>
              </a:rPr>
            </a:br>
            <a:r>
              <a:rPr lang="en-US" sz="6000" dirty="0">
                <a:latin typeface="Aldhabi" panose="020F0502020204030204" pitchFamily="2" charset="-78"/>
                <a:cs typeface="Aldhabi" panose="020F0502020204030204" pitchFamily="2" charset="-78"/>
              </a:rPr>
              <a:t>About Me</a:t>
            </a:r>
            <a:br>
              <a:rPr lang="en-US" sz="4100" dirty="0">
                <a:latin typeface="Abadi Extra Light" panose="020F0502020204030204" pitchFamily="34" charset="0"/>
              </a:rPr>
            </a:br>
            <a:endParaRPr lang="en-US" sz="4100" dirty="0">
              <a:latin typeface="Abadi Extra Light" panose="020F0502020204030204" pitchFamily="34" charset="0"/>
            </a:endParaRPr>
          </a:p>
        </p:txBody>
      </p:sp>
      <p:sp>
        <p:nvSpPr>
          <p:cNvPr id="4" name="TextBox 3"/>
          <p:cNvSpPr txBox="1"/>
          <p:nvPr/>
        </p:nvSpPr>
        <p:spPr>
          <a:xfrm>
            <a:off x="27277" y="339732"/>
            <a:ext cx="4734194" cy="5789217"/>
          </a:xfrm>
          <a:prstGeom prst="rect">
            <a:avLst/>
          </a:prstGeom>
        </p:spPr>
        <p:txBody>
          <a:bodyPr vert="horz" lIns="91440" tIns="45720" rIns="91440" bIns="45720" rtlCol="0">
            <a:noAutofit/>
          </a:bodyPr>
          <a:lstStyle/>
          <a:p>
            <a:pPr indent="-228600" algn="just" defTabSz="914400">
              <a:lnSpc>
                <a:spcPct val="90000"/>
              </a:lnSpc>
              <a:spcAft>
                <a:spcPts val="600"/>
              </a:spcAft>
              <a:buFont typeface="Arial" panose="020B0604020202020204" pitchFamily="34" charset="0"/>
              <a:buChar char="•"/>
            </a:pPr>
            <a:endParaRPr lang="en-US" sz="1200" dirty="0">
              <a:latin typeface="Bahnschrift" panose="020B0502040204020203" pitchFamily="34" charset="0"/>
            </a:endParaRPr>
          </a:p>
          <a:p>
            <a:pPr algn="just" defTabSz="914400">
              <a:lnSpc>
                <a:spcPct val="90000"/>
              </a:lnSpc>
              <a:spcAft>
                <a:spcPts val="600"/>
              </a:spcAft>
            </a:pPr>
            <a:r>
              <a:rPr lang="en-US" sz="1200" b="1" dirty="0">
                <a:latin typeface="Bahnschrift" panose="020B0502040204020203" pitchFamily="34" charset="0"/>
              </a:rPr>
              <a:t>Name:</a:t>
            </a:r>
            <a:r>
              <a:rPr lang="en-US" sz="1200" dirty="0">
                <a:latin typeface="Bahnschrift" panose="020B0502040204020203" pitchFamily="34" charset="0"/>
              </a:rPr>
              <a:t> Sannihith Reddy</a:t>
            </a:r>
          </a:p>
          <a:p>
            <a:pPr algn="just" defTabSz="914400">
              <a:lnSpc>
                <a:spcPct val="90000"/>
              </a:lnSpc>
              <a:spcAft>
                <a:spcPts val="600"/>
              </a:spcAft>
            </a:pPr>
            <a:r>
              <a:rPr lang="en-US" sz="1200" b="1" dirty="0">
                <a:latin typeface="Bahnschrift" panose="020B0502040204020203" pitchFamily="34" charset="0"/>
              </a:rPr>
              <a:t>Hometown:</a:t>
            </a:r>
            <a:r>
              <a:rPr lang="en-US" sz="1200" dirty="0">
                <a:latin typeface="Bahnschrift" panose="020B0502040204020203" pitchFamily="34" charset="0"/>
              </a:rPr>
              <a:t> </a:t>
            </a:r>
          </a:p>
          <a:p>
            <a:pPr marL="285750" indent="-285750" algn="just" defTabSz="914400">
              <a:lnSpc>
                <a:spcPct val="90000"/>
              </a:lnSpc>
              <a:spcAft>
                <a:spcPts val="600"/>
              </a:spcAft>
              <a:buFont typeface="Arial" panose="020B0604020202020204" pitchFamily="34" charset="0"/>
              <a:buChar char="•"/>
            </a:pPr>
            <a:r>
              <a:rPr lang="en-US" sz="1200" dirty="0">
                <a:latin typeface="Bahnschrift" panose="020B0502040204020203" pitchFamily="34" charset="0"/>
              </a:rPr>
              <a:t>Nellore, Andhra Pradesh</a:t>
            </a:r>
          </a:p>
          <a:p>
            <a:pPr algn="just" defTabSz="914400">
              <a:lnSpc>
                <a:spcPct val="120000"/>
              </a:lnSpc>
              <a:spcAft>
                <a:spcPts val="600"/>
              </a:spcAft>
            </a:pPr>
            <a:r>
              <a:rPr lang="en-US" sz="1200" b="1" dirty="0">
                <a:latin typeface="Bahnschrift" panose="020B0502040204020203" pitchFamily="34" charset="0"/>
              </a:rPr>
              <a:t>Education:</a:t>
            </a:r>
            <a:r>
              <a:rPr lang="en-US" sz="1200" dirty="0">
                <a:latin typeface="Bahnschrift" panose="020B0502040204020203" pitchFamily="34" charset="0"/>
              </a:rPr>
              <a:t> </a:t>
            </a:r>
          </a:p>
          <a:p>
            <a:pPr marL="285750" indent="-285750" algn="just" defTabSz="914400">
              <a:lnSpc>
                <a:spcPct val="120000"/>
              </a:lnSpc>
              <a:spcAft>
                <a:spcPts val="600"/>
              </a:spcAft>
              <a:buFont typeface="Arial" panose="020B0604020202020204" pitchFamily="34" charset="0"/>
              <a:buChar char="•"/>
            </a:pPr>
            <a:r>
              <a:rPr lang="en-US" sz="1200" dirty="0" err="1">
                <a:latin typeface="Bahnschrift" panose="020B0502040204020203" pitchFamily="34" charset="0"/>
              </a:rPr>
              <a:t>M.Tech</a:t>
            </a:r>
            <a:r>
              <a:rPr lang="en-US" sz="1200" dirty="0">
                <a:latin typeface="Bahnschrift" panose="020B0502040204020203" pitchFamily="34" charset="0"/>
              </a:rPr>
              <a:t> in Embedded Systems, Amrita University, Coimbatore.</a:t>
            </a:r>
            <a:endParaRPr lang="en-US" sz="1200" b="1" dirty="0">
              <a:latin typeface="Bahnschrift" panose="020B0502040204020203" pitchFamily="34" charset="0"/>
            </a:endParaRPr>
          </a:p>
          <a:p>
            <a:pPr algn="just" defTabSz="914400">
              <a:lnSpc>
                <a:spcPct val="90000"/>
              </a:lnSpc>
              <a:spcAft>
                <a:spcPts val="600"/>
              </a:spcAft>
            </a:pPr>
            <a:r>
              <a:rPr lang="en-US" sz="1200" b="1" dirty="0">
                <a:latin typeface="Bahnschrift" panose="020B0502040204020203" pitchFamily="34" charset="0"/>
              </a:rPr>
              <a:t>Current Role:</a:t>
            </a:r>
            <a:r>
              <a:rPr lang="en-US" sz="1200" dirty="0">
                <a:latin typeface="Bahnschrift" panose="020B0502040204020203" pitchFamily="34" charset="0"/>
              </a:rPr>
              <a:t>  </a:t>
            </a:r>
          </a:p>
          <a:p>
            <a:pPr marL="285750" indent="-285750" algn="just" defTabSz="914400">
              <a:lnSpc>
                <a:spcPct val="90000"/>
              </a:lnSpc>
              <a:spcAft>
                <a:spcPts val="600"/>
              </a:spcAft>
              <a:buFont typeface="Arial" panose="020B0604020202020204" pitchFamily="34" charset="0"/>
              <a:buChar char="•"/>
            </a:pPr>
            <a:r>
              <a:rPr lang="en-US" sz="1200" dirty="0">
                <a:latin typeface="Bahnschrift" panose="020B0502040204020203" pitchFamily="34" charset="0"/>
              </a:rPr>
              <a:t>Software Engineer, Siemens Healthineers</a:t>
            </a:r>
          </a:p>
          <a:p>
            <a:pPr algn="just" defTabSz="914400">
              <a:lnSpc>
                <a:spcPct val="90000"/>
              </a:lnSpc>
              <a:spcAft>
                <a:spcPts val="600"/>
              </a:spcAft>
            </a:pPr>
            <a:r>
              <a:rPr lang="en-US" sz="1200" b="1" dirty="0">
                <a:latin typeface="Bahnschrift" panose="020B0502040204020203" pitchFamily="34" charset="0"/>
              </a:rPr>
              <a:t>Previous Experience:</a:t>
            </a:r>
          </a:p>
          <a:p>
            <a:pPr marL="285750" indent="-285750" algn="just" defTabSz="914400">
              <a:lnSpc>
                <a:spcPct val="90000"/>
              </a:lnSpc>
              <a:spcAft>
                <a:spcPts val="600"/>
              </a:spcAft>
              <a:buFont typeface="Arial" panose="020B0604020202020204" pitchFamily="34" charset="0"/>
              <a:buChar char="•"/>
            </a:pPr>
            <a:r>
              <a:rPr lang="en-US" sz="1200" dirty="0">
                <a:latin typeface="Bahnschrift" panose="020B0502040204020203" pitchFamily="34" charset="0"/>
              </a:rPr>
              <a:t>Software Engineer, Philips</a:t>
            </a:r>
          </a:p>
          <a:p>
            <a:pPr marL="285750" indent="-285750" algn="just" defTabSz="914400">
              <a:lnSpc>
                <a:spcPct val="90000"/>
              </a:lnSpc>
              <a:spcAft>
                <a:spcPts val="600"/>
              </a:spcAft>
              <a:buFont typeface="Arial" panose="020B0604020202020204" pitchFamily="34" charset="0"/>
              <a:buChar char="•"/>
            </a:pPr>
            <a:r>
              <a:rPr lang="en-US" sz="1200" dirty="0">
                <a:latin typeface="Bahnschrift" panose="020B0502040204020203" pitchFamily="34" charset="0"/>
              </a:rPr>
              <a:t>Intern, Philips</a:t>
            </a:r>
          </a:p>
          <a:p>
            <a:pPr algn="just" defTabSz="914400">
              <a:lnSpc>
                <a:spcPct val="90000"/>
              </a:lnSpc>
              <a:spcAft>
                <a:spcPts val="600"/>
              </a:spcAft>
            </a:pPr>
            <a:r>
              <a:rPr lang="en-US" sz="1200" b="1" dirty="0">
                <a:latin typeface="Bahnschrift" panose="020B0502040204020203" pitchFamily="34" charset="0"/>
              </a:rPr>
              <a:t>Major Skills:</a:t>
            </a:r>
            <a:r>
              <a:rPr lang="en-US" sz="1200" dirty="0">
                <a:latin typeface="Bahnschrift" panose="020B0502040204020203" pitchFamily="34" charset="0"/>
              </a:rPr>
              <a:t> C#, </a:t>
            </a:r>
            <a:r>
              <a:rPr lang="en-US" sz="1200" dirty="0" err="1">
                <a:latin typeface="Bahnschrift" panose="020B0502040204020203" pitchFamily="34" charset="0"/>
              </a:rPr>
              <a:t>.Net</a:t>
            </a:r>
            <a:r>
              <a:rPr lang="en-US" sz="1200" dirty="0">
                <a:latin typeface="Bahnschrift" panose="020B0502040204020203" pitchFamily="34" charset="0"/>
              </a:rPr>
              <a:t>, Unit testing, Python, Git, Agile</a:t>
            </a:r>
          </a:p>
          <a:p>
            <a:pPr algn="just" defTabSz="914400">
              <a:lnSpc>
                <a:spcPct val="90000"/>
              </a:lnSpc>
              <a:spcAft>
                <a:spcPts val="600"/>
              </a:spcAft>
            </a:pPr>
            <a:r>
              <a:rPr lang="en-US" sz="1200" b="1" dirty="0">
                <a:latin typeface="Bahnschrift" panose="020B0502040204020203" pitchFamily="34" charset="0"/>
              </a:rPr>
              <a:t>Achievements: </a:t>
            </a:r>
          </a:p>
          <a:p>
            <a:pPr marL="285750" indent="-285750" algn="just" defTabSz="914400">
              <a:lnSpc>
                <a:spcPct val="120000"/>
              </a:lnSpc>
              <a:spcAft>
                <a:spcPts val="600"/>
              </a:spcAft>
              <a:buFont typeface="Arial" panose="020B0604020202020204" pitchFamily="34" charset="0"/>
              <a:buChar char="•"/>
            </a:pPr>
            <a:r>
              <a:rPr lang="en-US" sz="1200" dirty="0">
                <a:latin typeface="Bahnschrift" panose="020B0502040204020203" pitchFamily="34" charset="0"/>
              </a:rPr>
              <a:t>Recipient of the PIC Annual Award for Patient Safety, Quality, and Integrity (H2'22). </a:t>
            </a:r>
          </a:p>
          <a:p>
            <a:pPr marL="285750" indent="-285750" algn="just" defTabSz="914400">
              <a:lnSpc>
                <a:spcPct val="120000"/>
              </a:lnSpc>
              <a:spcAft>
                <a:spcPts val="600"/>
              </a:spcAft>
              <a:buFont typeface="Arial" panose="020B0604020202020204" pitchFamily="34" charset="0"/>
              <a:buChar char="•"/>
            </a:pPr>
            <a:r>
              <a:rPr lang="en-US" sz="1200" dirty="0">
                <a:latin typeface="Bahnschrift" panose="020B0502040204020203" pitchFamily="34" charset="0"/>
              </a:rPr>
              <a:t>Recognized as a Software Role Model for driving Philips' transformation in 2022.</a:t>
            </a:r>
          </a:p>
          <a:p>
            <a:pPr algn="just" defTabSz="914400">
              <a:lnSpc>
                <a:spcPct val="120000"/>
              </a:lnSpc>
              <a:spcAft>
                <a:spcPts val="600"/>
              </a:spcAft>
            </a:pPr>
            <a:r>
              <a:rPr lang="en-US" sz="1200" b="1" dirty="0">
                <a:latin typeface="Bahnschrift" panose="020B0502040204020203" pitchFamily="34" charset="0"/>
              </a:rPr>
              <a:t>Publications:</a:t>
            </a:r>
          </a:p>
          <a:p>
            <a:pPr algn="just" defTabSz="914400">
              <a:lnSpc>
                <a:spcPct val="120000"/>
              </a:lnSpc>
              <a:spcAft>
                <a:spcPts val="600"/>
              </a:spcAft>
            </a:pPr>
            <a:r>
              <a:rPr lang="en-US" sz="1200" dirty="0">
                <a:effectLst/>
                <a:latin typeface="Bahnschrift" panose="020B0502040204020203" pitchFamily="34" charset="0"/>
                <a:ea typeface="Calibri" panose="020F0502020204030204" pitchFamily="34" charset="0"/>
                <a:cs typeface="Times New Roman" panose="02020603050405020304" pitchFamily="18" charset="0"/>
              </a:rPr>
              <a:t>Published a springer conference paper on </a:t>
            </a:r>
            <a:r>
              <a:rPr lang="en-US" sz="1200" u="sng" dirty="0">
                <a:solidFill>
                  <a:srgbClr val="808080"/>
                </a:solidFill>
                <a:effectLst/>
                <a:latin typeface="Bahnschrift" panose="020B0502040204020203" pitchFamily="34" charset="0"/>
                <a:ea typeface="Calibri" panose="020F0502020204030204" pitchFamily="34" charset="0"/>
                <a:cs typeface="Times New Roman" panose="02020603050405020304" pitchFamily="18" charset="0"/>
                <a:hlinkClick r:id="rId2"/>
              </a:rPr>
              <a:t>Estimation of State of Charge Using EKF and SVR in Li-Ion Battery</a:t>
            </a:r>
            <a:r>
              <a:rPr lang="en-US" sz="1200" dirty="0">
                <a:solidFill>
                  <a:srgbClr val="808080"/>
                </a:solidFill>
                <a:latin typeface="Bahnschrift" panose="020B0502040204020203" pitchFamily="34" charset="0"/>
                <a:ea typeface="Calibri" panose="020F0502020204030204" pitchFamily="34" charset="0"/>
                <a:cs typeface="Times New Roman" panose="02020603050405020304" pitchFamily="18" charset="0"/>
              </a:rPr>
              <a:t>. </a:t>
            </a:r>
            <a:r>
              <a:rPr lang="en-US" sz="1050" dirty="0">
                <a:effectLst/>
                <a:latin typeface="Bahnschrift" panose="020B0502040204020203" pitchFamily="34" charset="0"/>
                <a:ea typeface="Calibri" panose="020F0502020204030204" pitchFamily="34" charset="0"/>
                <a:cs typeface="Times New Roman" panose="02020603050405020304" pitchFamily="18" charset="0"/>
              </a:rPr>
              <a:t>[November 2022]</a:t>
            </a:r>
          </a:p>
          <a:p>
            <a:pPr algn="just" defTabSz="914400">
              <a:lnSpc>
                <a:spcPct val="120000"/>
              </a:lnSpc>
              <a:spcAft>
                <a:spcPts val="600"/>
              </a:spcAft>
            </a:pPr>
            <a:r>
              <a:rPr lang="en-US" sz="1200" dirty="0">
                <a:effectLst/>
                <a:latin typeface="Bahnschrift" panose="020B0502040204020203" pitchFamily="34" charset="0"/>
                <a:ea typeface="Calibri" panose="020F0502020204030204" pitchFamily="34" charset="0"/>
                <a:cs typeface="Times New Roman" panose="02020603050405020304" pitchFamily="18" charset="0"/>
              </a:rPr>
              <a:t>Published an IEEE conference paper on </a:t>
            </a:r>
            <a:r>
              <a:rPr lang="en-US" sz="1200" u="sng" dirty="0">
                <a:solidFill>
                  <a:srgbClr val="808080"/>
                </a:solidFill>
                <a:effectLst/>
                <a:latin typeface="Bahnschrift" panose="020B0502040204020203" pitchFamily="34" charset="0"/>
                <a:ea typeface="Calibri" panose="020F0502020204030204" pitchFamily="34" charset="0"/>
                <a:cs typeface="Times New Roman" panose="02020603050405020304" pitchFamily="18" charset="0"/>
                <a:hlinkClick r:id="rId3"/>
              </a:rPr>
              <a:t>Load Optimization and Forecasting for Microgrids</a:t>
            </a:r>
            <a:r>
              <a:rPr lang="en-US" sz="1050" dirty="0">
                <a:solidFill>
                  <a:srgbClr val="7F7F7F"/>
                </a:solidFill>
                <a:effectLst/>
                <a:latin typeface="Bahnschrift" panose="020B0502040204020203" pitchFamily="34" charset="0"/>
                <a:ea typeface="Calibri" panose="020F0502020204030204" pitchFamily="34" charset="0"/>
                <a:cs typeface="Times New Roman" panose="02020603050405020304" pitchFamily="18" charset="0"/>
              </a:rPr>
              <a:t>. </a:t>
            </a:r>
            <a:r>
              <a:rPr lang="en-US" sz="1050" dirty="0">
                <a:effectLst/>
                <a:latin typeface="Bahnschrift" panose="020B0502040204020203" pitchFamily="34" charset="0"/>
                <a:ea typeface="Calibri" panose="020F0502020204030204" pitchFamily="34" charset="0"/>
                <a:cs typeface="Times New Roman" panose="02020603050405020304" pitchFamily="18" charset="0"/>
              </a:rPr>
              <a:t>[March 2019]</a:t>
            </a:r>
            <a:endParaRPr lang="en-US" sz="1050" dirty="0">
              <a:latin typeface="Bahnschrift" panose="020B0502040204020203" pitchFamily="34" charset="0"/>
            </a:endParaRPr>
          </a:p>
          <a:p>
            <a:pPr algn="just" defTabSz="914400">
              <a:lnSpc>
                <a:spcPct val="90000"/>
              </a:lnSpc>
              <a:spcAft>
                <a:spcPts val="600"/>
              </a:spcAft>
            </a:pPr>
            <a:r>
              <a:rPr lang="en-US" sz="1200" b="1" dirty="0">
                <a:latin typeface="Bahnschrift" panose="020B0502040204020203" pitchFamily="34" charset="0"/>
              </a:rPr>
              <a:t>Hobbies: </a:t>
            </a:r>
          </a:p>
          <a:p>
            <a:pPr indent="-228600" algn="just" defTabSz="914400">
              <a:lnSpc>
                <a:spcPct val="90000"/>
              </a:lnSpc>
              <a:spcAft>
                <a:spcPts val="600"/>
              </a:spcAft>
              <a:buFont typeface="Arial" panose="020B0604020202020204" pitchFamily="34" charset="0"/>
              <a:buChar char="•"/>
            </a:pPr>
            <a:r>
              <a:rPr lang="en-US" sz="1200" dirty="0">
                <a:latin typeface="Bahnschrift" panose="020B0502040204020203" pitchFamily="34" charset="0"/>
              </a:rPr>
              <a:t>Photography</a:t>
            </a:r>
          </a:p>
          <a:p>
            <a:pPr indent="-228600" defTabSz="914400">
              <a:lnSpc>
                <a:spcPct val="90000"/>
              </a:lnSpc>
              <a:spcAft>
                <a:spcPts val="600"/>
              </a:spcAft>
              <a:buFont typeface="Arial" panose="020B0604020202020204" pitchFamily="34" charset="0"/>
              <a:buChar char="•"/>
            </a:pPr>
            <a:r>
              <a:rPr lang="en-US" sz="1200" dirty="0">
                <a:latin typeface="Bahnschrift" panose="020B0502040204020203" pitchFamily="34" charset="0"/>
              </a:rPr>
              <a:t>Badminton</a:t>
            </a:r>
            <a:br>
              <a:rPr lang="en-US" sz="1200" dirty="0">
                <a:latin typeface="Bahnschrift" panose="020B0502040204020203" pitchFamily="34" charset="0"/>
              </a:rPr>
            </a:br>
            <a:br>
              <a:rPr lang="en-US" sz="1200" dirty="0">
                <a:latin typeface="Bahnschrift" panose="020B0502040204020203" pitchFamily="34" charset="0"/>
              </a:rPr>
            </a:br>
            <a:endParaRPr lang="en-US" sz="1200" dirty="0">
              <a:latin typeface="Bahnschrift" panose="020B0502040204020203" pitchFamily="34" charset="0"/>
            </a:endParaRPr>
          </a:p>
        </p:txBody>
      </p:sp>
      <p:pic>
        <p:nvPicPr>
          <p:cNvPr id="10" name="Picture 9" descr="A person standing in a grassy area&#10;&#10;Description automatically generated">
            <a:extLst>
              <a:ext uri="{FF2B5EF4-FFF2-40B4-BE49-F238E27FC236}">
                <a16:creationId xmlns:a16="http://schemas.microsoft.com/office/drawing/2014/main" id="{4689E55A-B20D-E524-FD55-E042167E8A43}"/>
              </a:ext>
            </a:extLst>
          </p:cNvPr>
          <p:cNvPicPr>
            <a:picLocks noChangeAspect="1"/>
          </p:cNvPicPr>
          <p:nvPr/>
        </p:nvPicPr>
        <p:blipFill rotWithShape="1">
          <a:blip r:embed="rId4"/>
          <a:srcRect l="28737" r="27735" b="-1"/>
          <a:stretch/>
        </p:blipFill>
        <p:spPr>
          <a:xfrm>
            <a:off x="4671911" y="10"/>
            <a:ext cx="4472089"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199768" y="41187"/>
            <a:ext cx="4660557" cy="848497"/>
          </a:xfrm>
        </p:spPr>
        <p:txBody>
          <a:bodyPr>
            <a:noAutofit/>
          </a:bodyPr>
          <a:lstStyle/>
          <a:p>
            <a:pPr algn="l"/>
            <a:r>
              <a:rPr lang="en-US" sz="5400" dirty="0">
                <a:latin typeface="Aldhabi" panose="01000000000000000000" pitchFamily="2" charset="-78"/>
                <a:cs typeface="Aldhabi" panose="01000000000000000000" pitchFamily="2" charset="-78"/>
              </a:rPr>
              <a:t>Sample use cases</a:t>
            </a:r>
          </a:p>
        </p:txBody>
      </p:sp>
      <p:sp>
        <p:nvSpPr>
          <p:cNvPr id="3" name="Subtitle 2">
            <a:extLst>
              <a:ext uri="{FF2B5EF4-FFF2-40B4-BE49-F238E27FC236}">
                <a16:creationId xmlns:a16="http://schemas.microsoft.com/office/drawing/2014/main" id="{9AE836EB-75FD-2389-7EBC-3836BFFEE4A2}"/>
              </a:ext>
            </a:extLst>
          </p:cNvPr>
          <p:cNvSpPr>
            <a:spLocks noGrp="1"/>
          </p:cNvSpPr>
          <p:nvPr>
            <p:ph type="subTitle" idx="1"/>
          </p:nvPr>
        </p:nvSpPr>
        <p:spPr>
          <a:xfrm>
            <a:off x="275967" y="1019429"/>
            <a:ext cx="8793892" cy="4722348"/>
          </a:xfrm>
        </p:spPr>
        <p:txBody>
          <a:bodyPr>
            <a:noAutofit/>
          </a:bodyPr>
          <a:lstStyle/>
          <a:p>
            <a:pPr algn="l">
              <a:buFont typeface="+mj-lt"/>
              <a:buAutoNum type="arabicPeriod"/>
            </a:pPr>
            <a:r>
              <a:rPr lang="en-US" sz="1400" b="0" i="1" dirty="0">
                <a:solidFill>
                  <a:schemeClr val="tx1"/>
                </a:solidFill>
                <a:effectLst/>
                <a:latin typeface="Bahnschrift" panose="020B0502040204020203" pitchFamily="34" charset="0"/>
              </a:rPr>
              <a:t> On launch:</a:t>
            </a:r>
            <a:r>
              <a:rPr lang="en-US" sz="1400" b="0" i="0" dirty="0">
                <a:solidFill>
                  <a:schemeClr val="tx1"/>
                </a:solidFill>
                <a:effectLst/>
                <a:latin typeface="Bahnschrift" panose="020B0502040204020203" pitchFamily="34" charset="0"/>
              </a:rPr>
              <a:t>  The application displays a list of all video files available from the configured </a:t>
            </a:r>
            <a:r>
              <a:rPr lang="en-US" sz="1400" b="0" i="0" dirty="0" err="1">
                <a:solidFill>
                  <a:schemeClr val="tx1"/>
                </a:solidFill>
                <a:effectLst/>
                <a:latin typeface="Bahnschrift" panose="020B0502040204020203" pitchFamily="34" charset="0"/>
              </a:rPr>
              <a:t>RootPaths</a:t>
            </a:r>
            <a:r>
              <a:rPr lang="en-US" sz="1400" b="0" i="0" dirty="0">
                <a:solidFill>
                  <a:schemeClr val="tx1"/>
                </a:solidFill>
                <a:effectLst/>
                <a:latin typeface="Bahnschrift" panose="020B0502040204020203" pitchFamily="34" charset="0"/>
              </a:rPr>
              <a:t>.</a:t>
            </a:r>
          </a:p>
          <a:p>
            <a:pPr marL="742950" lvl="1" indent="-285750" algn="l">
              <a:buFont typeface="Arial" panose="020B0604020202020204" pitchFamily="34" charset="0"/>
              <a:buChar char="•"/>
            </a:pPr>
            <a:r>
              <a:rPr lang="en-US" sz="1400" b="0" i="0" dirty="0">
                <a:solidFill>
                  <a:schemeClr val="tx1"/>
                </a:solidFill>
                <a:effectLst/>
                <a:latin typeface="Bahnschrift" panose="020B0502040204020203" pitchFamily="34" charset="0"/>
              </a:rPr>
              <a:t>Note: Video files from local and cloud sources are displayed separately.</a:t>
            </a:r>
          </a:p>
          <a:p>
            <a:pPr lvl="1" algn="l"/>
            <a:endParaRPr lang="en-US" sz="1400" b="0" i="0" dirty="0">
              <a:solidFill>
                <a:schemeClr val="tx1"/>
              </a:solidFill>
              <a:effectLst/>
              <a:latin typeface="Bahnschrift" panose="020B0502040204020203" pitchFamily="34" charset="0"/>
            </a:endParaRPr>
          </a:p>
          <a:p>
            <a:pPr algn="l">
              <a:buFont typeface="+mj-lt"/>
              <a:buAutoNum type="arabicPeriod"/>
            </a:pPr>
            <a:r>
              <a:rPr lang="en-US" sz="1400" b="0" i="1" dirty="0">
                <a:solidFill>
                  <a:schemeClr val="tx1"/>
                </a:solidFill>
                <a:effectLst/>
                <a:latin typeface="Bahnschrift" panose="020B0502040204020203" pitchFamily="34" charset="0"/>
              </a:rPr>
              <a:t> Play a video:</a:t>
            </a:r>
            <a:r>
              <a:rPr lang="en-US" sz="1400" b="0" i="0" dirty="0">
                <a:solidFill>
                  <a:schemeClr val="tx1"/>
                </a:solidFill>
                <a:effectLst/>
                <a:latin typeface="Bahnschrift" panose="020B0502040204020203" pitchFamily="34" charset="0"/>
              </a:rPr>
              <a:t>  Double-click on any video file listed under the local video files section to play the video.</a:t>
            </a:r>
          </a:p>
          <a:p>
            <a:pPr algn="l">
              <a:buFont typeface="+mj-lt"/>
              <a:buAutoNum type="arabicPeriod"/>
            </a:pPr>
            <a:endParaRPr lang="en-US" sz="1400" b="0" i="0" dirty="0">
              <a:solidFill>
                <a:schemeClr val="tx1"/>
              </a:solidFill>
              <a:effectLst/>
              <a:latin typeface="Bahnschrift" panose="020B0502040204020203" pitchFamily="34" charset="0"/>
            </a:endParaRPr>
          </a:p>
          <a:p>
            <a:pPr algn="l">
              <a:buFont typeface="+mj-lt"/>
              <a:buAutoNum type="arabicPeriod"/>
            </a:pPr>
            <a:r>
              <a:rPr lang="en-US" sz="1400" b="0" i="1" dirty="0">
                <a:solidFill>
                  <a:schemeClr val="tx1"/>
                </a:solidFill>
                <a:effectLst/>
                <a:latin typeface="Bahnschrift" panose="020B0502040204020203" pitchFamily="34" charset="0"/>
              </a:rPr>
              <a:t> Control playback:</a:t>
            </a:r>
            <a:r>
              <a:rPr lang="en-US" sz="1400" b="0" i="0" dirty="0">
                <a:solidFill>
                  <a:schemeClr val="tx1"/>
                </a:solidFill>
                <a:effectLst/>
                <a:latin typeface="Bahnschrift" panose="020B0502040204020203" pitchFamily="34" charset="0"/>
              </a:rPr>
              <a:t>  Use the UI buttons to control playback options, including Play, Pause, Stop, Full Screen, and dragging the seek bar to forward.</a:t>
            </a:r>
          </a:p>
          <a:p>
            <a:pPr algn="l">
              <a:buFont typeface="+mj-lt"/>
              <a:buAutoNum type="arabicPeriod"/>
            </a:pPr>
            <a:endParaRPr lang="en-US" sz="1400" b="0" i="0" dirty="0">
              <a:solidFill>
                <a:schemeClr val="tx1"/>
              </a:solidFill>
              <a:effectLst/>
              <a:latin typeface="Bahnschrift" panose="020B0502040204020203" pitchFamily="34" charset="0"/>
            </a:endParaRPr>
          </a:p>
          <a:p>
            <a:pPr algn="l">
              <a:buFont typeface="+mj-lt"/>
              <a:buAutoNum type="arabicPeriod"/>
            </a:pPr>
            <a:r>
              <a:rPr lang="en-US" sz="1400" b="0" i="1" dirty="0">
                <a:solidFill>
                  <a:schemeClr val="tx1"/>
                </a:solidFill>
                <a:effectLst/>
                <a:latin typeface="Bahnschrift" panose="020B0502040204020203" pitchFamily="34" charset="0"/>
              </a:rPr>
              <a:t> Manage local video files:</a:t>
            </a:r>
            <a:r>
              <a:rPr lang="en-US" sz="1400" b="0" i="0" dirty="0">
                <a:solidFill>
                  <a:schemeClr val="tx1"/>
                </a:solidFill>
                <a:effectLst/>
                <a:latin typeface="Bahnschrift" panose="020B0502040204020203" pitchFamily="34" charset="0"/>
              </a:rPr>
              <a:t>  Right-click on videos in the local video files section to rename, delete, and upload the file to the cloud.</a:t>
            </a:r>
          </a:p>
          <a:p>
            <a:pPr algn="l">
              <a:buFont typeface="+mj-lt"/>
              <a:buAutoNum type="arabicPeriod"/>
            </a:pPr>
            <a:endParaRPr lang="en-US" sz="1400" b="0" i="0" dirty="0">
              <a:solidFill>
                <a:schemeClr val="tx1"/>
              </a:solidFill>
              <a:effectLst/>
              <a:latin typeface="Bahnschrift" panose="020B0502040204020203" pitchFamily="34" charset="0"/>
            </a:endParaRPr>
          </a:p>
          <a:p>
            <a:pPr algn="l">
              <a:buFont typeface="+mj-lt"/>
              <a:buAutoNum type="arabicPeriod"/>
            </a:pPr>
            <a:r>
              <a:rPr lang="en-US" sz="1400" b="0" i="1" dirty="0">
                <a:solidFill>
                  <a:schemeClr val="tx1"/>
                </a:solidFill>
                <a:effectLst/>
                <a:latin typeface="Bahnschrift" panose="020B0502040204020203" pitchFamily="34" charset="0"/>
              </a:rPr>
              <a:t> Manage cloud video files:</a:t>
            </a:r>
            <a:r>
              <a:rPr lang="en-US" sz="1400" b="0" i="0" dirty="0">
                <a:solidFill>
                  <a:schemeClr val="tx1"/>
                </a:solidFill>
                <a:effectLst/>
                <a:latin typeface="Bahnschrift" panose="020B0502040204020203" pitchFamily="34" charset="0"/>
              </a:rPr>
              <a:t>  Right-click on videos in the cloud video files section to download, delete, upload a new version, and download a previous version.</a:t>
            </a:r>
          </a:p>
          <a:p>
            <a:pPr algn="l">
              <a:buFont typeface="+mj-lt"/>
              <a:buAutoNum type="arabicPeriod"/>
            </a:pPr>
            <a:endParaRPr lang="en-US" sz="1400" b="0" i="0" dirty="0">
              <a:solidFill>
                <a:schemeClr val="tx1"/>
              </a:solidFill>
              <a:effectLst/>
              <a:latin typeface="Bahnschrift" panose="020B0502040204020203" pitchFamily="34" charset="0"/>
            </a:endParaRPr>
          </a:p>
          <a:p>
            <a:pPr marL="742950" lvl="1" indent="-285750" algn="l">
              <a:buFont typeface="Arial" panose="020B0604020202020204" pitchFamily="34" charset="0"/>
              <a:buChar char="•"/>
            </a:pPr>
            <a:r>
              <a:rPr lang="en-US" sz="1400" b="0" i="0" dirty="0">
                <a:solidFill>
                  <a:schemeClr val="tx1"/>
                </a:solidFill>
                <a:effectLst/>
                <a:latin typeface="Bahnschrift" panose="020B0502040204020203" pitchFamily="34" charset="0"/>
              </a:rPr>
              <a:t>On clicking the upload new version option, the current version of the video file is updated with the new video selected by the user.</a:t>
            </a:r>
          </a:p>
          <a:p>
            <a:pPr marL="742950" lvl="1" indent="-285750" algn="l">
              <a:buFont typeface="Arial" panose="020B0604020202020204" pitchFamily="34" charset="0"/>
              <a:buChar char="•"/>
            </a:pPr>
            <a:r>
              <a:rPr lang="en-US" sz="1400" b="0" i="0" dirty="0">
                <a:solidFill>
                  <a:schemeClr val="tx1"/>
                </a:solidFill>
                <a:effectLst/>
                <a:latin typeface="Bahnschrift" panose="020B0502040204020203" pitchFamily="34" charset="0"/>
              </a:rPr>
              <a:t>The old version of the video can be retrieved using the download old version option.</a:t>
            </a:r>
          </a:p>
          <a:p>
            <a:pPr marL="742950" lvl="1" indent="-285750" algn="l">
              <a:buFont typeface="Arial" panose="020B0604020202020204" pitchFamily="34" charset="0"/>
              <a:buChar char="•"/>
            </a:pPr>
            <a:r>
              <a:rPr lang="en-US" sz="1400" b="0" i="0" dirty="0">
                <a:solidFill>
                  <a:schemeClr val="tx1"/>
                </a:solidFill>
                <a:effectLst/>
                <a:latin typeface="Bahnschrift" panose="020B0502040204020203" pitchFamily="34" charset="0"/>
              </a:rPr>
              <a:t>Note: Deleting a video on the cloud will also delete the associated old versions.</a:t>
            </a:r>
          </a:p>
          <a:p>
            <a:pPr algn="just"/>
            <a:endParaRPr lang="en-US" sz="1400" dirty="0">
              <a:solidFill>
                <a:schemeClr val="tx1"/>
              </a:solidFill>
              <a:latin typeface="Bahnschrift" panose="020B0502040204020203" pitchFamily="34" charset="0"/>
            </a:endParaRPr>
          </a:p>
        </p:txBody>
      </p:sp>
    </p:spTree>
    <p:extLst>
      <p:ext uri="{BB962C8B-B14F-4D97-AF65-F5344CB8AC3E}">
        <p14:creationId xmlns:p14="http://schemas.microsoft.com/office/powerpoint/2010/main" val="119398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282145" y="-8241"/>
            <a:ext cx="4660557" cy="848497"/>
          </a:xfrm>
        </p:spPr>
        <p:txBody>
          <a:bodyPr>
            <a:noAutofit/>
          </a:bodyPr>
          <a:lstStyle/>
          <a:p>
            <a:pPr algn="l"/>
            <a:r>
              <a:rPr lang="en-US" sz="5400" dirty="0">
                <a:latin typeface="Aldhabi" panose="01000000000000000000" pitchFamily="2" charset="-78"/>
                <a:cs typeface="Aldhabi" panose="01000000000000000000" pitchFamily="2" charset="-78"/>
              </a:rPr>
              <a:t>Future Scope</a:t>
            </a:r>
          </a:p>
        </p:txBody>
      </p:sp>
      <p:sp>
        <p:nvSpPr>
          <p:cNvPr id="3" name="Subtitle 2">
            <a:extLst>
              <a:ext uri="{FF2B5EF4-FFF2-40B4-BE49-F238E27FC236}">
                <a16:creationId xmlns:a16="http://schemas.microsoft.com/office/drawing/2014/main" id="{9AE836EB-75FD-2389-7EBC-3836BFFEE4A2}"/>
              </a:ext>
            </a:extLst>
          </p:cNvPr>
          <p:cNvSpPr>
            <a:spLocks noGrp="1"/>
          </p:cNvSpPr>
          <p:nvPr>
            <p:ph type="subTitle" idx="1"/>
          </p:nvPr>
        </p:nvSpPr>
        <p:spPr>
          <a:xfrm>
            <a:off x="275967" y="1019428"/>
            <a:ext cx="8793892" cy="5200139"/>
          </a:xfrm>
        </p:spPr>
        <p:txBody>
          <a:bodyPr>
            <a:noAutofit/>
          </a:bodyPr>
          <a:lstStyle/>
          <a:p>
            <a:pPr algn="just"/>
            <a:endParaRPr lang="en-US" sz="1400" dirty="0">
              <a:solidFill>
                <a:schemeClr val="tx1"/>
              </a:solidFill>
              <a:latin typeface="Bahnschrift" panose="020B0502040204020203" pitchFamily="34" charset="0"/>
            </a:endParaRPr>
          </a:p>
          <a:p>
            <a:pPr algn="just"/>
            <a:r>
              <a:rPr lang="en-US" sz="1400" i="1" dirty="0">
                <a:solidFill>
                  <a:schemeClr val="tx1"/>
                </a:solidFill>
                <a:latin typeface="Bahnschrift" panose="020B0502040204020203" pitchFamily="34" charset="0"/>
              </a:rPr>
              <a:t>Features:</a:t>
            </a:r>
          </a:p>
          <a:p>
            <a:pPr algn="just"/>
            <a:endParaRPr lang="en-US" sz="1400" i="1" dirty="0">
              <a:solidFill>
                <a:schemeClr val="tx1"/>
              </a:solidFill>
              <a:latin typeface="Bahnschrift" panose="020B0502040204020203" pitchFamily="34" charset="0"/>
            </a:endParaRPr>
          </a:p>
          <a:p>
            <a:pPr marL="342900" indent="-342900" algn="just">
              <a:buFont typeface="+mj-lt"/>
              <a:buAutoNum type="arabicPeriod"/>
            </a:pPr>
            <a:r>
              <a:rPr lang="en-US" sz="1400" dirty="0">
                <a:solidFill>
                  <a:schemeClr val="tx1"/>
                </a:solidFill>
                <a:latin typeface="Bahnschrift" panose="020B0502040204020203" pitchFamily="34" charset="0"/>
              </a:rPr>
              <a:t>Shortcut Keys to play, forward etc.,</a:t>
            </a:r>
          </a:p>
          <a:p>
            <a:pPr marL="342900" indent="-342900" algn="just">
              <a:buFont typeface="+mj-lt"/>
              <a:buAutoNum type="arabicPeriod"/>
            </a:pPr>
            <a:r>
              <a:rPr lang="en-US" sz="1400" dirty="0">
                <a:solidFill>
                  <a:schemeClr val="tx1"/>
                </a:solidFill>
                <a:latin typeface="Bahnschrift" panose="020B0502040204020203" pitchFamily="34" charset="0"/>
              </a:rPr>
              <a:t>Directly launch the application from file explorer to play the video</a:t>
            </a:r>
          </a:p>
          <a:p>
            <a:pPr marL="342900" indent="-342900" algn="just">
              <a:buFont typeface="+mj-lt"/>
              <a:buAutoNum type="arabicPeriod"/>
            </a:pPr>
            <a:r>
              <a:rPr lang="en-US" sz="1400" dirty="0">
                <a:solidFill>
                  <a:schemeClr val="tx1"/>
                </a:solidFill>
                <a:latin typeface="Bahnschrift" panose="020B0502040204020203" pitchFamily="34" charset="0"/>
              </a:rPr>
              <a:t>Thumbnail</a:t>
            </a:r>
          </a:p>
          <a:p>
            <a:pPr marL="342900" indent="-342900" algn="just">
              <a:buFont typeface="+mj-lt"/>
              <a:buAutoNum type="arabicPeriod"/>
            </a:pPr>
            <a:r>
              <a:rPr lang="en-US" sz="1400" dirty="0">
                <a:solidFill>
                  <a:schemeClr val="tx1"/>
                </a:solidFill>
                <a:latin typeface="Bahnschrift" panose="020B0502040204020203" pitchFamily="34" charset="0"/>
              </a:rPr>
              <a:t>Progress bar</a:t>
            </a:r>
          </a:p>
          <a:p>
            <a:pPr marL="342900" indent="-342900" algn="just">
              <a:buFont typeface="+mj-lt"/>
              <a:buAutoNum type="arabicPeriod"/>
            </a:pPr>
            <a:r>
              <a:rPr lang="en-US" sz="1400" dirty="0">
                <a:solidFill>
                  <a:schemeClr val="tx1"/>
                </a:solidFill>
                <a:latin typeface="Bahnschrift" panose="020B0502040204020203" pitchFamily="34" charset="0"/>
              </a:rPr>
              <a:t>Enhance versioning </a:t>
            </a:r>
          </a:p>
          <a:p>
            <a:pPr marL="342900" indent="-342900" algn="just">
              <a:buFont typeface="+mj-lt"/>
              <a:buAutoNum type="arabicPeriod"/>
            </a:pPr>
            <a:r>
              <a:rPr lang="en-US" sz="1400" dirty="0">
                <a:solidFill>
                  <a:schemeClr val="tx1"/>
                </a:solidFill>
                <a:latin typeface="Bahnschrift" panose="020B0502040204020203" pitchFamily="34" charset="0"/>
              </a:rPr>
              <a:t>Stream video from cloud</a:t>
            </a:r>
          </a:p>
          <a:p>
            <a:pPr marL="342900" indent="-342900" algn="just">
              <a:buFont typeface="+mj-lt"/>
              <a:buAutoNum type="arabicPeriod"/>
            </a:pPr>
            <a:r>
              <a:rPr lang="en-US" sz="1400" dirty="0">
                <a:solidFill>
                  <a:schemeClr val="tx1"/>
                </a:solidFill>
                <a:latin typeface="Bahnschrift" panose="020B0502040204020203" pitchFamily="34" charset="0"/>
              </a:rPr>
              <a:t>Sorting videos</a:t>
            </a:r>
          </a:p>
          <a:p>
            <a:pPr marL="342900" indent="-342900" algn="just">
              <a:buFont typeface="+mj-lt"/>
              <a:buAutoNum type="arabicPeriod"/>
            </a:pPr>
            <a:r>
              <a:rPr lang="en-US" sz="1400" dirty="0">
                <a:solidFill>
                  <a:schemeClr val="tx1"/>
                </a:solidFill>
                <a:latin typeface="Bahnschrift" panose="020B0502040204020203" pitchFamily="34" charset="0"/>
              </a:rPr>
              <a:t>Easy installation and updates</a:t>
            </a:r>
          </a:p>
          <a:p>
            <a:pPr algn="just"/>
            <a:endParaRPr lang="en-US" sz="1400" dirty="0">
              <a:solidFill>
                <a:schemeClr val="tx1"/>
              </a:solidFill>
              <a:latin typeface="Bahnschrift" panose="020B0502040204020203" pitchFamily="34" charset="0"/>
            </a:endParaRPr>
          </a:p>
          <a:p>
            <a:pPr algn="just"/>
            <a:r>
              <a:rPr lang="en-US" sz="1400" i="1" dirty="0">
                <a:solidFill>
                  <a:schemeClr val="tx1"/>
                </a:solidFill>
                <a:latin typeface="Bahnschrift" panose="020B0502040204020203" pitchFamily="34" charset="0"/>
              </a:rPr>
              <a:t>Design:</a:t>
            </a:r>
          </a:p>
          <a:p>
            <a:pPr algn="just"/>
            <a:endParaRPr lang="en-US" sz="1400" i="1" dirty="0">
              <a:solidFill>
                <a:schemeClr val="tx1"/>
              </a:solidFill>
              <a:latin typeface="Bahnschrift" panose="020B0502040204020203" pitchFamily="34" charset="0"/>
            </a:endParaRPr>
          </a:p>
          <a:p>
            <a:pPr marL="342900" indent="-342900" algn="just">
              <a:buAutoNum type="arabicPeriod"/>
            </a:pPr>
            <a:r>
              <a:rPr lang="en-US" sz="1400" dirty="0">
                <a:solidFill>
                  <a:schemeClr val="tx1"/>
                </a:solidFill>
                <a:latin typeface="Bahnschrift" panose="020B0502040204020203" pitchFamily="34" charset="0"/>
              </a:rPr>
              <a:t>Make multiple views</a:t>
            </a:r>
          </a:p>
          <a:p>
            <a:pPr marL="342900" indent="-342900" algn="just">
              <a:buAutoNum type="arabicPeriod"/>
            </a:pPr>
            <a:r>
              <a:rPr lang="en-US" sz="1400" dirty="0">
                <a:solidFill>
                  <a:schemeClr val="tx1"/>
                </a:solidFill>
                <a:latin typeface="Bahnschrift" panose="020B0502040204020203" pitchFamily="34" charset="0"/>
              </a:rPr>
              <a:t>Make features more user friendly</a:t>
            </a:r>
          </a:p>
          <a:p>
            <a:pPr marL="342900" indent="-342900" algn="just">
              <a:buAutoNum type="arabicPeriod"/>
            </a:pPr>
            <a:r>
              <a:rPr lang="en-US" sz="1400" dirty="0">
                <a:solidFill>
                  <a:schemeClr val="tx1"/>
                </a:solidFill>
                <a:latin typeface="Bahnschrift" panose="020B0502040204020203" pitchFamily="34" charset="0"/>
              </a:rPr>
              <a:t>Refactor further to improve performance and maintainability of application </a:t>
            </a:r>
          </a:p>
        </p:txBody>
      </p:sp>
    </p:spTree>
    <p:extLst>
      <p:ext uri="{BB962C8B-B14F-4D97-AF65-F5344CB8AC3E}">
        <p14:creationId xmlns:p14="http://schemas.microsoft.com/office/powerpoint/2010/main" val="642690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B01132-03FA-7372-AAC7-7ABA25D71406}"/>
              </a:ext>
            </a:extLst>
          </p:cNvPr>
          <p:cNvSpPr>
            <a:spLocks noGrp="1"/>
          </p:cNvSpPr>
          <p:nvPr>
            <p:ph type="ctrTitle"/>
          </p:nvPr>
        </p:nvSpPr>
        <p:spPr/>
        <p:txBody>
          <a:bodyPr/>
          <a:lstStyle/>
          <a:p>
            <a:r>
              <a:rPr lang="en-US" dirty="0">
                <a:latin typeface="Bahnschrift" panose="020B0502040204020203" pitchFamily="34" charset="0"/>
              </a:rPr>
              <a:t>Thank You</a:t>
            </a:r>
          </a:p>
        </p:txBody>
      </p:sp>
    </p:spTree>
    <p:extLst>
      <p:ext uri="{BB962C8B-B14F-4D97-AF65-F5344CB8AC3E}">
        <p14:creationId xmlns:p14="http://schemas.microsoft.com/office/powerpoint/2010/main" val="427575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10295" y="8235"/>
            <a:ext cx="4660557" cy="848497"/>
          </a:xfrm>
        </p:spPr>
        <p:txBody>
          <a:bodyPr>
            <a:noAutofit/>
          </a:bodyPr>
          <a:lstStyle/>
          <a:p>
            <a:r>
              <a:rPr lang="en-US" sz="5400" dirty="0">
                <a:latin typeface="Aldhabi" panose="01000000000000000000" pitchFamily="2" charset="-78"/>
                <a:cs typeface="Aldhabi" panose="01000000000000000000" pitchFamily="2" charset="-78"/>
              </a:rPr>
              <a:t>My Key Achievements</a:t>
            </a:r>
          </a:p>
        </p:txBody>
      </p:sp>
      <p:sp>
        <p:nvSpPr>
          <p:cNvPr id="3" name="Subtitle 2">
            <a:extLst>
              <a:ext uri="{FF2B5EF4-FFF2-40B4-BE49-F238E27FC236}">
                <a16:creationId xmlns:a16="http://schemas.microsoft.com/office/drawing/2014/main" id="{9AE836EB-75FD-2389-7EBC-3836BFFEE4A2}"/>
              </a:ext>
            </a:extLst>
          </p:cNvPr>
          <p:cNvSpPr>
            <a:spLocks noGrp="1"/>
          </p:cNvSpPr>
          <p:nvPr>
            <p:ph type="subTitle" idx="1"/>
          </p:nvPr>
        </p:nvSpPr>
        <p:spPr>
          <a:xfrm>
            <a:off x="226539" y="986478"/>
            <a:ext cx="8793892" cy="5727362"/>
          </a:xfrm>
        </p:spPr>
        <p:txBody>
          <a:bodyPr>
            <a:normAutofit/>
          </a:bodyPr>
          <a:lstStyle/>
          <a:p>
            <a:pPr algn="just"/>
            <a:r>
              <a:rPr lang="en-US" sz="1300" b="1" dirty="0">
                <a:solidFill>
                  <a:schemeClr val="tx1"/>
                </a:solidFill>
                <a:latin typeface="Bahnschrift" panose="020B0502040204020203" pitchFamily="34" charset="0"/>
              </a:rPr>
              <a:t>Achievement 1:</a:t>
            </a:r>
            <a:r>
              <a:rPr lang="en-US" sz="1300" dirty="0">
                <a:solidFill>
                  <a:schemeClr val="tx1"/>
                </a:solidFill>
                <a:latin typeface="Bahnschrift" panose="020B0502040204020203" pitchFamily="34" charset="0"/>
              </a:rPr>
              <a:t> PIC Annual Awards H2'22 Winner in the  Patient Safety, Quality &amp; Integrity Always category </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Awarded For: </a:t>
            </a:r>
            <a:r>
              <a:rPr lang="en-US" sz="1300" dirty="0">
                <a:solidFill>
                  <a:schemeClr val="tx1"/>
                </a:solidFill>
                <a:latin typeface="Bahnschrift" panose="020B0502040204020203" pitchFamily="34" charset="0"/>
              </a:rPr>
              <a:t>Successfully addressing a hardware issue at the software level, ensuring uninterrupted scan workflows on the CT7500 scanner.</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Brief Description:</a:t>
            </a:r>
            <a:r>
              <a:rPr lang="en-US" sz="1300" dirty="0">
                <a:solidFill>
                  <a:schemeClr val="tx1"/>
                </a:solidFill>
                <a:latin typeface="Bahnschrift" panose="020B0502040204020203" pitchFamily="34" charset="0"/>
              </a:rPr>
              <a:t> </a:t>
            </a:r>
          </a:p>
          <a:p>
            <a:pPr algn="just"/>
            <a:endParaRPr lang="en-US" sz="1300" dirty="0">
              <a:solidFill>
                <a:schemeClr val="tx1"/>
              </a:solidFill>
              <a:latin typeface="Bahnschrift" panose="020B0502040204020203" pitchFamily="34" charset="0"/>
            </a:endParaRPr>
          </a:p>
          <a:p>
            <a:pPr algn="just"/>
            <a:r>
              <a:rPr lang="en-US" sz="1300" dirty="0">
                <a:solidFill>
                  <a:schemeClr val="tx1"/>
                </a:solidFill>
                <a:latin typeface="Bahnschrift" panose="020B0502040204020203" pitchFamily="34" charset="0"/>
              </a:rPr>
              <a:t>The CT Scanner application interacts with a third-party injector device via a LAN cable to perform specialized scans. At a customer site, the application was repeatedly crashing during injector scans, which posed a risk to patient safety. If the application crashed after the patient received a contrast fluid injection, the scan would need to be repeated, which could delay treatment and affect patient outcomes. Additionally, network interference often caused application failures, leading to unreliable scan results.</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My Role &amp; Contributions: </a:t>
            </a:r>
          </a:p>
          <a:p>
            <a:pPr algn="just"/>
            <a:endParaRPr lang="en-US" sz="1300" dirty="0">
              <a:solidFill>
                <a:schemeClr val="tx1"/>
              </a:solidFill>
              <a:latin typeface="Bahnschrift" panose="020B0502040204020203" pitchFamily="34" charset="0"/>
            </a:endParaRPr>
          </a:p>
          <a:p>
            <a:pPr algn="just"/>
            <a:r>
              <a:rPr lang="en-US" sz="1300" dirty="0">
                <a:solidFill>
                  <a:schemeClr val="tx1"/>
                </a:solidFill>
                <a:latin typeface="Bahnschrift" panose="020B0502040204020203" pitchFamily="34" charset="0"/>
              </a:rPr>
              <a:t>I was tasked with making the application resilient to network interference and ensuring smooth injector scans even during network disruptions. </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Diagnosis: </a:t>
            </a:r>
          </a:p>
          <a:p>
            <a:pPr algn="just"/>
            <a:endParaRPr lang="en-US" sz="1300" dirty="0">
              <a:solidFill>
                <a:schemeClr val="tx1"/>
              </a:solidFill>
              <a:latin typeface="Bahnschrift" panose="020B0502040204020203" pitchFamily="34" charset="0"/>
            </a:endParaRPr>
          </a:p>
          <a:p>
            <a:pPr algn="just"/>
            <a:r>
              <a:rPr lang="en-US" sz="1300" dirty="0">
                <a:solidFill>
                  <a:schemeClr val="tx1"/>
                </a:solidFill>
                <a:latin typeface="Bahnschrift" panose="020B0502040204020203" pitchFamily="34" charset="0"/>
              </a:rPr>
              <a:t>The issue was complex due to the legacy nature of the feature (developed over 20 years ago), with limited documentation available. I first familiarized myself with the feature's behavior in a stable network environment and then used a network interference simulation tool (KMAX) to replicate and analyze the problem.</a:t>
            </a:r>
          </a:p>
        </p:txBody>
      </p:sp>
    </p:spTree>
    <p:extLst>
      <p:ext uri="{BB962C8B-B14F-4D97-AF65-F5344CB8AC3E}">
        <p14:creationId xmlns:p14="http://schemas.microsoft.com/office/powerpoint/2010/main" val="425168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10295" y="8235"/>
            <a:ext cx="4660557" cy="848497"/>
          </a:xfrm>
        </p:spPr>
        <p:txBody>
          <a:bodyPr>
            <a:noAutofit/>
          </a:bodyPr>
          <a:lstStyle/>
          <a:p>
            <a:r>
              <a:rPr lang="en-US" sz="5400" dirty="0">
                <a:latin typeface="Aldhabi" panose="01000000000000000000" pitchFamily="2" charset="-78"/>
                <a:cs typeface="Aldhabi" panose="01000000000000000000" pitchFamily="2" charset="-78"/>
              </a:rPr>
              <a:t>My Key Achievements</a:t>
            </a:r>
          </a:p>
        </p:txBody>
      </p:sp>
      <p:sp>
        <p:nvSpPr>
          <p:cNvPr id="3" name="Subtitle 2">
            <a:extLst>
              <a:ext uri="{FF2B5EF4-FFF2-40B4-BE49-F238E27FC236}">
                <a16:creationId xmlns:a16="http://schemas.microsoft.com/office/drawing/2014/main" id="{9AE836EB-75FD-2389-7EBC-3836BFFEE4A2}"/>
              </a:ext>
            </a:extLst>
          </p:cNvPr>
          <p:cNvSpPr>
            <a:spLocks noGrp="1"/>
          </p:cNvSpPr>
          <p:nvPr>
            <p:ph type="subTitle" idx="1"/>
          </p:nvPr>
        </p:nvSpPr>
        <p:spPr>
          <a:xfrm>
            <a:off x="275967" y="895860"/>
            <a:ext cx="8793892" cy="5562600"/>
          </a:xfrm>
        </p:spPr>
        <p:txBody>
          <a:bodyPr>
            <a:noAutofit/>
          </a:bodyPr>
          <a:lstStyle/>
          <a:p>
            <a:pPr algn="just"/>
            <a:r>
              <a:rPr lang="en-US" sz="1300" b="1" dirty="0">
                <a:solidFill>
                  <a:schemeClr val="tx1"/>
                </a:solidFill>
                <a:latin typeface="Bahnschrift" panose="020B0502040204020203" pitchFamily="34" charset="0"/>
              </a:rPr>
              <a:t>Root Cause Analysis:</a:t>
            </a:r>
          </a:p>
          <a:p>
            <a:pPr algn="just"/>
            <a:endParaRPr lang="en-US" sz="1300" dirty="0">
              <a:solidFill>
                <a:schemeClr val="tx1"/>
              </a:solidFill>
              <a:latin typeface="Bahnschrift" panose="020B0502040204020203" pitchFamily="34" charset="0"/>
            </a:endParaRPr>
          </a:p>
          <a:p>
            <a:pPr marL="285750" indent="-285750" algn="just">
              <a:buFont typeface="Arial" panose="020B0604020202020204" pitchFamily="34" charset="0"/>
              <a:buChar char="•"/>
            </a:pPr>
            <a:r>
              <a:rPr lang="en-US" sz="1300" dirty="0">
                <a:solidFill>
                  <a:schemeClr val="tx1"/>
                </a:solidFill>
                <a:latin typeface="Bahnschrift" panose="020B0502040204020203" pitchFamily="34" charset="0"/>
              </a:rPr>
              <a:t>The application communicated with the injector device on the UI thread, causing the UI to freeze when the injector responded slowly due to network interference. This freeze led to application crashes if the user interacted with the unresponsive UI.</a:t>
            </a:r>
          </a:p>
          <a:p>
            <a:pPr marL="285750" indent="-285750" algn="just">
              <a:buFont typeface="Arial" panose="020B0604020202020204" pitchFamily="34" charset="0"/>
              <a:buChar char="•"/>
            </a:pPr>
            <a:r>
              <a:rPr lang="en-US" sz="1300" dirty="0">
                <a:solidFill>
                  <a:schemeClr val="tx1"/>
                </a:solidFill>
                <a:latin typeface="Bahnschrift" panose="020B0502040204020203" pitchFamily="34" charset="0"/>
              </a:rPr>
              <a:t>The application frequently communicated with the injector for various tasks (e.g., checking if the application was running, fetching patient details, configuring scan parameters), exacerbating the problem.</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Solution Implementation:</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Redesign:</a:t>
            </a:r>
            <a:r>
              <a:rPr lang="en-US" sz="1300" dirty="0">
                <a:solidFill>
                  <a:schemeClr val="tx1"/>
                </a:solidFill>
                <a:latin typeface="Bahnschrift" panose="020B0502040204020203" pitchFamily="34" charset="0"/>
              </a:rPr>
              <a:t> I moved the injector communication to a background thread to prevent UI freezing. However, conventional threading was inadequate due to the old technology stack (WinForms) and tightly coupled design.</a:t>
            </a:r>
          </a:p>
          <a:p>
            <a:pPr algn="just"/>
            <a:r>
              <a:rPr lang="en-US" sz="1300" b="1" dirty="0">
                <a:solidFill>
                  <a:schemeClr val="tx1"/>
                </a:solidFill>
                <a:latin typeface="Bahnschrift" panose="020B0502040204020203" pitchFamily="34" charset="0"/>
              </a:rPr>
              <a:t>User Experience:</a:t>
            </a:r>
            <a:r>
              <a:rPr lang="en-US" sz="1300" dirty="0">
                <a:solidFill>
                  <a:schemeClr val="tx1"/>
                </a:solidFill>
                <a:latin typeface="Bahnschrift" panose="020B0502040204020203" pitchFamily="34" charset="0"/>
              </a:rPr>
              <a:t> To address this, I implemented an auto-closing pop-up message that notified users that data was being processed. This pop-up closed automatically when data was received or if the injector failed to respond, allowing the application to proceed with default data.</a:t>
            </a:r>
          </a:p>
          <a:p>
            <a:pPr algn="just"/>
            <a:r>
              <a:rPr lang="en-US" sz="1300" b="1" dirty="0">
                <a:solidFill>
                  <a:schemeClr val="tx1"/>
                </a:solidFill>
                <a:latin typeface="Bahnschrift" panose="020B0502040204020203" pitchFamily="34" charset="0"/>
              </a:rPr>
              <a:t>Synchronization:</a:t>
            </a:r>
            <a:r>
              <a:rPr lang="en-US" sz="1300" dirty="0">
                <a:solidFill>
                  <a:schemeClr val="tx1"/>
                </a:solidFill>
                <a:latin typeface="Bahnschrift" panose="020B0502040204020203" pitchFamily="34" charset="0"/>
              </a:rPr>
              <a:t> This pop-up mechanism also synchronized multiple injector communications from background threads, ensuring a smoother user experience.</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Outcome &amp; Learnings:</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Outcome:</a:t>
            </a:r>
            <a:r>
              <a:rPr lang="en-US" sz="1300" dirty="0">
                <a:solidFill>
                  <a:schemeClr val="tx1"/>
                </a:solidFill>
                <a:latin typeface="Bahnschrift" panose="020B0502040204020203" pitchFamily="34" charset="0"/>
              </a:rPr>
              <a:t> This solution resolved the crashing issue and improved the reliability of the injector scans, significantly enhancing customer satisfaction and patient safety.</a:t>
            </a:r>
          </a:p>
          <a:p>
            <a:pPr algn="just"/>
            <a:r>
              <a:rPr lang="en-US" sz="1300" b="1" dirty="0">
                <a:solidFill>
                  <a:schemeClr val="tx1"/>
                </a:solidFill>
                <a:latin typeface="Bahnschrift" panose="020B0502040204020203" pitchFamily="34" charset="0"/>
              </a:rPr>
              <a:t>Learnings:</a:t>
            </a:r>
            <a:r>
              <a:rPr lang="en-US" sz="1300" dirty="0">
                <a:solidFill>
                  <a:schemeClr val="tx1"/>
                </a:solidFill>
                <a:latin typeface="Bahnschrift" panose="020B0502040204020203" pitchFamily="34" charset="0"/>
              </a:rPr>
              <a:t> I gained valuable experience in handling legacy systems, designing resilient applications under constraints, and improving user experience despite technological limitations.</a:t>
            </a:r>
          </a:p>
          <a:p>
            <a:pPr algn="just">
              <a:buFont typeface="Arial" panose="020B0604020202020204" pitchFamily="34" charset="0"/>
              <a:buChar char="•"/>
            </a:pPr>
            <a:endParaRPr lang="en-US" sz="1300" dirty="0">
              <a:latin typeface="Bahnschrift" panose="020B0502040204020203" pitchFamily="34" charset="0"/>
            </a:endParaRPr>
          </a:p>
          <a:p>
            <a:pPr algn="just">
              <a:buFont typeface="Arial" panose="020B0604020202020204" pitchFamily="34" charset="0"/>
              <a:buChar char="•"/>
            </a:pPr>
            <a:endParaRPr lang="en-US" sz="1300" dirty="0">
              <a:latin typeface="Bahnschrift" panose="020B0502040204020203" pitchFamily="34" charset="0"/>
            </a:endParaRPr>
          </a:p>
          <a:p>
            <a:pPr algn="just"/>
            <a:endParaRPr lang="en-US" sz="1300" dirty="0">
              <a:solidFill>
                <a:schemeClr val="tx1"/>
              </a:solidFill>
              <a:latin typeface="Bahnschrift" panose="020B0502040204020203" pitchFamily="34" charset="0"/>
            </a:endParaRPr>
          </a:p>
        </p:txBody>
      </p:sp>
    </p:spTree>
    <p:extLst>
      <p:ext uri="{BB962C8B-B14F-4D97-AF65-F5344CB8AC3E}">
        <p14:creationId xmlns:p14="http://schemas.microsoft.com/office/powerpoint/2010/main" val="2509184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10295" y="8235"/>
            <a:ext cx="4660557" cy="848497"/>
          </a:xfrm>
        </p:spPr>
        <p:txBody>
          <a:bodyPr>
            <a:noAutofit/>
          </a:bodyPr>
          <a:lstStyle/>
          <a:p>
            <a:r>
              <a:rPr lang="en-US" sz="5400" dirty="0">
                <a:latin typeface="Aldhabi" panose="01000000000000000000" pitchFamily="2" charset="-78"/>
                <a:cs typeface="Aldhabi" panose="01000000000000000000" pitchFamily="2" charset="-78"/>
              </a:rPr>
              <a:t>My Key Achievements</a:t>
            </a:r>
          </a:p>
        </p:txBody>
      </p:sp>
      <p:sp>
        <p:nvSpPr>
          <p:cNvPr id="3" name="Subtitle 2">
            <a:extLst>
              <a:ext uri="{FF2B5EF4-FFF2-40B4-BE49-F238E27FC236}">
                <a16:creationId xmlns:a16="http://schemas.microsoft.com/office/drawing/2014/main" id="{9AE836EB-75FD-2389-7EBC-3836BFFEE4A2}"/>
              </a:ext>
            </a:extLst>
          </p:cNvPr>
          <p:cNvSpPr>
            <a:spLocks noGrp="1"/>
          </p:cNvSpPr>
          <p:nvPr>
            <p:ph type="subTitle" idx="1"/>
          </p:nvPr>
        </p:nvSpPr>
        <p:spPr>
          <a:xfrm>
            <a:off x="226539" y="978240"/>
            <a:ext cx="8793892" cy="5727362"/>
          </a:xfrm>
        </p:spPr>
        <p:txBody>
          <a:bodyPr>
            <a:normAutofit lnSpcReduction="10000"/>
          </a:bodyPr>
          <a:lstStyle/>
          <a:p>
            <a:pPr algn="just"/>
            <a:r>
              <a:rPr lang="en-US" sz="1300" b="1" dirty="0">
                <a:solidFill>
                  <a:schemeClr val="tx1"/>
                </a:solidFill>
                <a:latin typeface="Bahnschrift" panose="020B0502040204020203" pitchFamily="34" charset="0"/>
              </a:rPr>
              <a:t>Achievement 2:</a:t>
            </a:r>
            <a:r>
              <a:rPr lang="en-US" sz="1300" dirty="0">
                <a:solidFill>
                  <a:schemeClr val="tx1"/>
                </a:solidFill>
                <a:latin typeface="Bahnschrift" panose="020B0502040204020203" pitchFamily="34" charset="0"/>
              </a:rPr>
              <a:t> Software Role Model for the significant contributions made towards Philips' transformational journey throughout 2022.</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Awarded For:  </a:t>
            </a:r>
            <a:r>
              <a:rPr lang="en-US" sz="1300" dirty="0">
                <a:solidFill>
                  <a:schemeClr val="tx1"/>
                </a:solidFill>
                <a:latin typeface="Bahnschrift" panose="020B0502040204020203" pitchFamily="34" charset="0"/>
              </a:rPr>
              <a:t>Reducing product build time by 50% through the implementation of Smart Test Ordering (STO)</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Brief Description:</a:t>
            </a:r>
            <a:r>
              <a:rPr lang="en-US" sz="1300" dirty="0">
                <a:solidFill>
                  <a:schemeClr val="tx1"/>
                </a:solidFill>
                <a:latin typeface="Bahnschrift" panose="020B0502040204020203" pitchFamily="34" charset="0"/>
              </a:rPr>
              <a:t> </a:t>
            </a:r>
          </a:p>
          <a:p>
            <a:pPr algn="just"/>
            <a:endParaRPr lang="en-US" sz="1300" dirty="0">
              <a:solidFill>
                <a:schemeClr val="tx1"/>
              </a:solidFill>
              <a:latin typeface="Bahnschrift" panose="020B0502040204020203" pitchFamily="34" charset="0"/>
            </a:endParaRPr>
          </a:p>
          <a:p>
            <a:pPr algn="just"/>
            <a:r>
              <a:rPr lang="en-US" sz="1300" dirty="0">
                <a:solidFill>
                  <a:schemeClr val="tx1"/>
                </a:solidFill>
                <a:latin typeface="Bahnschrift" panose="020B0502040204020203" pitchFamily="34" charset="0"/>
              </a:rPr>
              <a:t>At my previous organization, the CT scanner application contained over 1,20,000 test cases, causing build times to exceed 1.5 hours. Frequent build failures occurred due to test cases getting stuck or failing because of resource constraints.</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My Role &amp; Contributions: </a:t>
            </a:r>
          </a:p>
          <a:p>
            <a:pPr algn="just"/>
            <a:endParaRPr lang="en-US" sz="1300" dirty="0">
              <a:solidFill>
                <a:schemeClr val="tx1"/>
              </a:solidFill>
              <a:latin typeface="Bahnschrift" panose="020B0502040204020203" pitchFamily="34" charset="0"/>
            </a:endParaRPr>
          </a:p>
          <a:p>
            <a:pPr algn="just"/>
            <a:r>
              <a:rPr lang="en-US" sz="1300" dirty="0">
                <a:solidFill>
                  <a:schemeClr val="tx1"/>
                </a:solidFill>
                <a:latin typeface="Bahnschrift" panose="020B0502040204020203" pitchFamily="34" charset="0"/>
              </a:rPr>
              <a:t>I took the initiative, with support from the architecture team, to address this challenge by designing and implementing a tool to reduce the overall build time.</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Challenges: </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Existing Problem: </a:t>
            </a:r>
            <a:r>
              <a:rPr lang="en-US" sz="1300" dirty="0">
                <a:solidFill>
                  <a:schemeClr val="tx1"/>
                </a:solidFill>
                <a:latin typeface="Bahnschrift" panose="020B0502040204020203" pitchFamily="34" charset="0"/>
              </a:rPr>
              <a:t>The build pipeline frequently failed, and the extensive number of test cases contributed to long build times. Existing pipeline tools were inadequate due to the legacy nature of the code and the need for test cases to run in a specific order.</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Legacy Code Dependencies: </a:t>
            </a:r>
            <a:r>
              <a:rPr lang="en-US" sz="1300" dirty="0">
                <a:solidFill>
                  <a:schemeClr val="tx1"/>
                </a:solidFill>
                <a:latin typeface="Bahnschrift" panose="020B0502040204020203" pitchFamily="34" charset="0"/>
              </a:rPr>
              <a:t>The legacy nature of the code required handling dependencies between test cases that traditional tools did not support.</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Tool Development: </a:t>
            </a:r>
            <a:r>
              <a:rPr lang="en-US" sz="1300" dirty="0">
                <a:solidFill>
                  <a:schemeClr val="tx1"/>
                </a:solidFill>
                <a:latin typeface="Bahnschrift" panose="020B0502040204020203" pitchFamily="34" charset="0"/>
              </a:rPr>
              <a:t>Existing tools from Azure DevOps could not accommodate the need for a fixed test execution order due to the complex dependencies.</a:t>
            </a:r>
          </a:p>
          <a:p>
            <a:pPr algn="just"/>
            <a:endParaRPr lang="en-US" sz="1300" dirty="0">
              <a:solidFill>
                <a:schemeClr val="tx1"/>
              </a:solidFill>
              <a:latin typeface="Bahnschrift" panose="020B0502040204020203" pitchFamily="34" charset="0"/>
            </a:endParaRPr>
          </a:p>
        </p:txBody>
      </p:sp>
    </p:spTree>
    <p:extLst>
      <p:ext uri="{BB962C8B-B14F-4D97-AF65-F5344CB8AC3E}">
        <p14:creationId xmlns:p14="http://schemas.microsoft.com/office/powerpoint/2010/main" val="223415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10295" y="8235"/>
            <a:ext cx="4660557" cy="848497"/>
          </a:xfrm>
        </p:spPr>
        <p:txBody>
          <a:bodyPr>
            <a:noAutofit/>
          </a:bodyPr>
          <a:lstStyle/>
          <a:p>
            <a:r>
              <a:rPr lang="en-US" sz="5400" dirty="0">
                <a:latin typeface="Aldhabi" panose="01000000000000000000" pitchFamily="2" charset="-78"/>
                <a:cs typeface="Aldhabi" panose="01000000000000000000" pitchFamily="2" charset="-78"/>
              </a:rPr>
              <a:t>My Key Achievements</a:t>
            </a:r>
          </a:p>
        </p:txBody>
      </p:sp>
      <p:sp>
        <p:nvSpPr>
          <p:cNvPr id="3" name="Subtitle 2">
            <a:extLst>
              <a:ext uri="{FF2B5EF4-FFF2-40B4-BE49-F238E27FC236}">
                <a16:creationId xmlns:a16="http://schemas.microsoft.com/office/drawing/2014/main" id="{9AE836EB-75FD-2389-7EBC-3836BFFEE4A2}"/>
              </a:ext>
            </a:extLst>
          </p:cNvPr>
          <p:cNvSpPr>
            <a:spLocks noGrp="1"/>
          </p:cNvSpPr>
          <p:nvPr>
            <p:ph type="subTitle" idx="1"/>
          </p:nvPr>
        </p:nvSpPr>
        <p:spPr>
          <a:xfrm>
            <a:off x="275967" y="895860"/>
            <a:ext cx="8793892" cy="5562600"/>
          </a:xfrm>
        </p:spPr>
        <p:txBody>
          <a:bodyPr>
            <a:noAutofit/>
          </a:bodyPr>
          <a:lstStyle/>
          <a:p>
            <a:pPr algn="just"/>
            <a:r>
              <a:rPr lang="en-US" sz="1300" b="1" dirty="0">
                <a:solidFill>
                  <a:schemeClr val="tx1"/>
                </a:solidFill>
                <a:latin typeface="Bahnschrift" panose="020B0502040204020203" pitchFamily="34" charset="0"/>
              </a:rPr>
              <a:t>Solution:</a:t>
            </a:r>
          </a:p>
          <a:p>
            <a:pPr algn="just"/>
            <a:endParaRPr lang="en-US" sz="1300" b="1" dirty="0">
              <a:solidFill>
                <a:schemeClr val="tx1"/>
              </a:solidFill>
              <a:latin typeface="Bahnschrift" panose="020B0502040204020203" pitchFamily="34" charset="0"/>
            </a:endParaRPr>
          </a:p>
          <a:p>
            <a:pPr algn="just"/>
            <a:r>
              <a:rPr lang="en-US" sz="1300" dirty="0">
                <a:solidFill>
                  <a:schemeClr val="tx1"/>
                </a:solidFill>
                <a:latin typeface="Bahnschrift" panose="020B0502040204020203" pitchFamily="34" charset="0"/>
              </a:rPr>
              <a:t>I developed a custom tool called Smart Test Ordering (STO) to address these issues. STO uses Azure APIs to:</a:t>
            </a:r>
          </a:p>
          <a:p>
            <a:pPr marL="285750" indent="-285750" algn="just">
              <a:buFont typeface="Arial" panose="020B0604020202020204" pitchFamily="34" charset="0"/>
              <a:buChar char="•"/>
            </a:pPr>
            <a:r>
              <a:rPr lang="en-US" sz="1300" dirty="0">
                <a:solidFill>
                  <a:schemeClr val="tx1"/>
                </a:solidFill>
                <a:latin typeface="Bahnschrift" panose="020B0502040204020203" pitchFamily="34" charset="0"/>
              </a:rPr>
              <a:t>Fetch a list of modified files from a given pull request (PR).</a:t>
            </a:r>
          </a:p>
          <a:p>
            <a:pPr marL="285750" indent="-285750" algn="just">
              <a:buFont typeface="Arial" panose="020B0604020202020204" pitchFamily="34" charset="0"/>
              <a:buChar char="•"/>
            </a:pPr>
            <a:r>
              <a:rPr lang="en-US" sz="1300" dirty="0">
                <a:solidFill>
                  <a:schemeClr val="tx1"/>
                </a:solidFill>
                <a:latin typeface="Bahnschrift" panose="020B0502040204020203" pitchFamily="34" charset="0"/>
              </a:rPr>
              <a:t>Determine which test cases need to be executed based on these modifications, rather than running the entire test suite.</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Outcome &amp; Learnings:</a:t>
            </a:r>
          </a:p>
          <a:p>
            <a:pPr algn="just"/>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Outcome:</a:t>
            </a:r>
            <a:r>
              <a:rPr lang="en-US" sz="1300" dirty="0">
                <a:solidFill>
                  <a:schemeClr val="tx1"/>
                </a:solidFill>
                <a:latin typeface="Bahnschrift" panose="020B0502040204020203" pitchFamily="34" charset="0"/>
              </a:rPr>
              <a:t> The implementation of STO reduced build times by 50%, improved the efficiency of the development pipeline, and decreased the frequency of build failures.</a:t>
            </a:r>
          </a:p>
          <a:p>
            <a:pPr algn="just"/>
            <a:r>
              <a:rPr lang="en-US" sz="1300" b="1" dirty="0">
                <a:solidFill>
                  <a:schemeClr val="tx1"/>
                </a:solidFill>
                <a:latin typeface="Bahnschrift" panose="020B0502040204020203" pitchFamily="34" charset="0"/>
              </a:rPr>
              <a:t>Learnings:</a:t>
            </a:r>
            <a:r>
              <a:rPr lang="en-US" sz="1300" dirty="0">
                <a:solidFill>
                  <a:schemeClr val="tx1"/>
                </a:solidFill>
                <a:latin typeface="Bahnschrift" panose="020B0502040204020203" pitchFamily="34" charset="0"/>
              </a:rPr>
              <a:t> This helped me in learning few basic things about DevOps and how pipelines are created and how code gets executed in pipeline.</a:t>
            </a:r>
            <a:endParaRPr lang="en-US" sz="1300" dirty="0">
              <a:latin typeface="Bahnschrift" panose="020B0502040204020203" pitchFamily="34" charset="0"/>
            </a:endParaRPr>
          </a:p>
          <a:p>
            <a:pPr algn="just">
              <a:buFont typeface="Arial" panose="020B0604020202020204" pitchFamily="34" charset="0"/>
              <a:buChar char="•"/>
            </a:pPr>
            <a:endParaRPr lang="en-US" sz="1300" dirty="0">
              <a:latin typeface="Bahnschrift" panose="020B0502040204020203" pitchFamily="34" charset="0"/>
            </a:endParaRPr>
          </a:p>
          <a:p>
            <a:pPr algn="just"/>
            <a:endParaRPr lang="en-US" sz="1300" dirty="0">
              <a:solidFill>
                <a:schemeClr val="tx1"/>
              </a:solidFill>
              <a:latin typeface="Bahnschrift" panose="020B0502040204020203" pitchFamily="34" charset="0"/>
            </a:endParaRPr>
          </a:p>
        </p:txBody>
      </p:sp>
    </p:spTree>
    <p:extLst>
      <p:ext uri="{BB962C8B-B14F-4D97-AF65-F5344CB8AC3E}">
        <p14:creationId xmlns:p14="http://schemas.microsoft.com/office/powerpoint/2010/main" val="653254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10295" y="8235"/>
            <a:ext cx="4660557" cy="848497"/>
          </a:xfrm>
        </p:spPr>
        <p:txBody>
          <a:bodyPr>
            <a:noAutofit/>
          </a:bodyPr>
          <a:lstStyle/>
          <a:p>
            <a:r>
              <a:rPr lang="en-US" sz="5400" dirty="0">
                <a:latin typeface="Aldhabi" panose="01000000000000000000" pitchFamily="2" charset="-78"/>
                <a:cs typeface="Aldhabi" panose="01000000000000000000" pitchFamily="2" charset="-78"/>
              </a:rPr>
              <a:t>Video Library Manager</a:t>
            </a:r>
          </a:p>
        </p:txBody>
      </p:sp>
      <p:sp>
        <p:nvSpPr>
          <p:cNvPr id="3" name="Subtitle 2">
            <a:extLst>
              <a:ext uri="{FF2B5EF4-FFF2-40B4-BE49-F238E27FC236}">
                <a16:creationId xmlns:a16="http://schemas.microsoft.com/office/drawing/2014/main" id="{9AE836EB-75FD-2389-7EBC-3836BFFEE4A2}"/>
              </a:ext>
            </a:extLst>
          </p:cNvPr>
          <p:cNvSpPr>
            <a:spLocks noGrp="1"/>
          </p:cNvSpPr>
          <p:nvPr>
            <p:ph type="subTitle" idx="1"/>
          </p:nvPr>
        </p:nvSpPr>
        <p:spPr>
          <a:xfrm>
            <a:off x="275967" y="895860"/>
            <a:ext cx="8793892" cy="5562600"/>
          </a:xfrm>
        </p:spPr>
        <p:txBody>
          <a:bodyPr>
            <a:noAutofit/>
          </a:bodyPr>
          <a:lstStyle/>
          <a:p>
            <a:pPr algn="just"/>
            <a:r>
              <a:rPr lang="en-US" sz="1600" b="1" dirty="0">
                <a:solidFill>
                  <a:schemeClr val="tx1"/>
                </a:solidFill>
                <a:latin typeface="Bahnschrift" panose="020B0502040204020203" pitchFamily="34" charset="0"/>
              </a:rPr>
              <a:t>Case Study </a:t>
            </a:r>
          </a:p>
          <a:p>
            <a:pPr algn="just"/>
            <a:endParaRPr lang="en-US" sz="1300" b="1" dirty="0">
              <a:solidFill>
                <a:schemeClr val="tx1"/>
              </a:solidFill>
              <a:latin typeface="Bahnschrift" panose="020B0502040204020203" pitchFamily="34" charset="0"/>
            </a:endParaRPr>
          </a:p>
          <a:p>
            <a:pPr algn="just"/>
            <a:r>
              <a:rPr lang="en-US" sz="1300" dirty="0">
                <a:solidFill>
                  <a:schemeClr val="tx1"/>
                </a:solidFill>
                <a:latin typeface="Bahnschrift" panose="020B0502040204020203" pitchFamily="34" charset="0"/>
              </a:rPr>
              <a:t>Design and implement a desktop application to view and manage videos :</a:t>
            </a:r>
          </a:p>
          <a:p>
            <a:pPr marL="285750" indent="-285750" algn="just">
              <a:buFont typeface="Arial" panose="020B0604020202020204" pitchFamily="34" charset="0"/>
              <a:buChar char="•"/>
            </a:pPr>
            <a:r>
              <a:rPr lang="en-US" sz="1300" dirty="0">
                <a:solidFill>
                  <a:schemeClr val="tx1"/>
                </a:solidFill>
                <a:latin typeface="Bahnschrift" panose="020B0502040204020203" pitchFamily="34" charset="0"/>
              </a:rPr>
              <a:t>Displays relevant information related to Files</a:t>
            </a:r>
          </a:p>
          <a:p>
            <a:pPr marL="285750" indent="-285750" algn="just">
              <a:buFont typeface="Arial" panose="020B0604020202020204" pitchFamily="34" charset="0"/>
              <a:buChar char="•"/>
            </a:pPr>
            <a:r>
              <a:rPr lang="en-US" sz="1300" dirty="0">
                <a:solidFill>
                  <a:schemeClr val="tx1"/>
                </a:solidFill>
                <a:latin typeface="Bahnschrift" panose="020B0502040204020203" pitchFamily="34" charset="0"/>
              </a:rPr>
              <a:t>Supporting Operations to view, upload/download, versioning etc.</a:t>
            </a:r>
          </a:p>
          <a:p>
            <a:pPr marL="285750" indent="-285750" algn="just">
              <a:buFont typeface="Arial" panose="020B0604020202020204" pitchFamily="34" charset="0"/>
              <a:buChar char="•"/>
            </a:pPr>
            <a:endParaRPr lang="en-US" sz="1300" dirty="0">
              <a:solidFill>
                <a:schemeClr val="tx1"/>
              </a:solidFill>
              <a:latin typeface="Bahnschrift" panose="020B0502040204020203" pitchFamily="34" charset="0"/>
            </a:endParaRPr>
          </a:p>
          <a:p>
            <a:pPr algn="just"/>
            <a:r>
              <a:rPr lang="en-US" sz="1300" b="1" dirty="0">
                <a:solidFill>
                  <a:schemeClr val="tx1"/>
                </a:solidFill>
                <a:latin typeface="Bahnschrift" panose="020B0502040204020203" pitchFamily="34" charset="0"/>
              </a:rPr>
              <a:t>Features </a:t>
            </a:r>
          </a:p>
          <a:p>
            <a:pPr algn="just"/>
            <a:endParaRPr lang="en-US" sz="1300" dirty="0">
              <a:solidFill>
                <a:schemeClr val="tx1"/>
              </a:solidFill>
              <a:latin typeface="Bahnschrift" panose="020B0502040204020203" pitchFamily="34" charset="0"/>
            </a:endParaRPr>
          </a:p>
          <a:p>
            <a:pPr algn="just"/>
            <a:r>
              <a:rPr lang="en-US" sz="1300" dirty="0">
                <a:solidFill>
                  <a:schemeClr val="tx1"/>
                </a:solidFill>
                <a:latin typeface="Bahnschrift" panose="020B0502040204020203" pitchFamily="34" charset="0"/>
              </a:rPr>
              <a:t>Based on the inputs provided and few assumptions I made. I have understood that I need to develop a video library manager application that provides below features.</a:t>
            </a:r>
          </a:p>
          <a:p>
            <a:pPr algn="just"/>
            <a:endParaRPr lang="en-US" sz="1300" dirty="0">
              <a:solidFill>
                <a:schemeClr val="tx1"/>
              </a:solidFill>
              <a:latin typeface="Bahnschrift" panose="020B0502040204020203" pitchFamily="34" charset="0"/>
            </a:endParaRPr>
          </a:p>
          <a:p>
            <a:pPr algn="just"/>
            <a:r>
              <a:rPr lang="en-US" sz="1300" i="1" dirty="0">
                <a:solidFill>
                  <a:schemeClr val="tx1"/>
                </a:solidFill>
                <a:latin typeface="Bahnschrift" panose="020B0502040204020203" pitchFamily="34" charset="0"/>
              </a:rPr>
              <a:t>1.  </a:t>
            </a:r>
            <a:r>
              <a:rPr lang="en-US" sz="1300" b="0" i="1" dirty="0">
                <a:solidFill>
                  <a:schemeClr val="tx1"/>
                </a:solidFill>
                <a:effectLst/>
                <a:latin typeface="Bahnschrift" panose="020B0502040204020203" pitchFamily="34" charset="0"/>
              </a:rPr>
              <a:t>Video Management:</a:t>
            </a:r>
            <a:endParaRPr lang="en-US" sz="1300" b="0" i="0" dirty="0">
              <a:solidFill>
                <a:schemeClr val="tx1"/>
              </a:solidFill>
              <a:effectLst/>
              <a:latin typeface="Bahnschrift" panose="020B0502040204020203" pitchFamily="34" charset="0"/>
            </a:endParaRP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Lists all available cloud and local videos, grouped by folders.</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Refresh button to reload the video library.</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Search bar to filter local videos.</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Displays metadata (full path, duration, file size, date modified) on hover for each local video.</a:t>
            </a:r>
          </a:p>
          <a:p>
            <a:pPr marL="285750" indent="-285750" algn="just">
              <a:buFont typeface="Arial" panose="020B0604020202020204" pitchFamily="34" charset="0"/>
              <a:buChar char="•"/>
            </a:pPr>
            <a:endParaRPr lang="en-US" sz="1300" dirty="0">
              <a:solidFill>
                <a:schemeClr val="tx1"/>
              </a:solidFill>
              <a:latin typeface="Bahnschrift" panose="020B0502040204020203" pitchFamily="34" charset="0"/>
            </a:endParaRPr>
          </a:p>
          <a:p>
            <a:pPr algn="just">
              <a:buFont typeface="+mj-lt"/>
              <a:buAutoNum type="arabicPeriod" startAt="2"/>
            </a:pPr>
            <a:r>
              <a:rPr lang="en-US" sz="1300" b="0" i="1" dirty="0">
                <a:solidFill>
                  <a:schemeClr val="tx1"/>
                </a:solidFill>
                <a:effectLst/>
                <a:latin typeface="Bahnschrift" panose="020B0502040204020203" pitchFamily="34" charset="0"/>
              </a:rPr>
              <a:t>  Playback Controls:</a:t>
            </a:r>
            <a:endParaRPr lang="en-US" sz="1300" b="0" i="0" dirty="0">
              <a:solidFill>
                <a:schemeClr val="tx1"/>
              </a:solidFill>
              <a:effectLst/>
              <a:latin typeface="Bahnschrift" panose="020B0502040204020203" pitchFamily="34" charset="0"/>
            </a:endParaRP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Play (on double-click), pause, stop, and resume functionality.</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Seek bar for navigating through the video and displaying the video duration.</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Slider to adjust the volume level.</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Play video in full screen.</a:t>
            </a:r>
          </a:p>
          <a:p>
            <a:pPr algn="just"/>
            <a:endParaRPr lang="en-US" sz="1300" b="0" i="0" dirty="0">
              <a:solidFill>
                <a:schemeClr val="tx1"/>
              </a:solidFill>
              <a:effectLst/>
              <a:latin typeface="Bahnschrift" panose="020B0502040204020203" pitchFamily="34" charset="0"/>
            </a:endParaRPr>
          </a:p>
          <a:p>
            <a:pPr algn="just"/>
            <a:endParaRPr lang="en-US" sz="1300" dirty="0">
              <a:solidFill>
                <a:schemeClr val="tx1"/>
              </a:solidFill>
              <a:latin typeface="Bahnschrift" panose="020B0502040204020203" pitchFamily="34" charset="0"/>
            </a:endParaRPr>
          </a:p>
        </p:txBody>
      </p:sp>
    </p:spTree>
    <p:extLst>
      <p:ext uri="{BB962C8B-B14F-4D97-AF65-F5344CB8AC3E}">
        <p14:creationId xmlns:p14="http://schemas.microsoft.com/office/powerpoint/2010/main" val="3536959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10295" y="-90621"/>
            <a:ext cx="4660557" cy="848497"/>
          </a:xfrm>
        </p:spPr>
        <p:txBody>
          <a:bodyPr>
            <a:noAutofit/>
          </a:bodyPr>
          <a:lstStyle/>
          <a:p>
            <a:r>
              <a:rPr lang="en-US" sz="5400" dirty="0">
                <a:latin typeface="Aldhabi" panose="01000000000000000000" pitchFamily="2" charset="-78"/>
                <a:cs typeface="Aldhabi" panose="01000000000000000000" pitchFamily="2" charset="-78"/>
              </a:rPr>
              <a:t>Video Library Manager</a:t>
            </a:r>
          </a:p>
        </p:txBody>
      </p:sp>
      <p:sp>
        <p:nvSpPr>
          <p:cNvPr id="3" name="Subtitle 2">
            <a:extLst>
              <a:ext uri="{FF2B5EF4-FFF2-40B4-BE49-F238E27FC236}">
                <a16:creationId xmlns:a16="http://schemas.microsoft.com/office/drawing/2014/main" id="{9AE836EB-75FD-2389-7EBC-3836BFFEE4A2}"/>
              </a:ext>
            </a:extLst>
          </p:cNvPr>
          <p:cNvSpPr>
            <a:spLocks noGrp="1"/>
          </p:cNvSpPr>
          <p:nvPr>
            <p:ph type="subTitle" idx="1"/>
          </p:nvPr>
        </p:nvSpPr>
        <p:spPr>
          <a:xfrm>
            <a:off x="275967" y="813479"/>
            <a:ext cx="8793892" cy="5875643"/>
          </a:xfrm>
        </p:spPr>
        <p:txBody>
          <a:bodyPr>
            <a:noAutofit/>
          </a:bodyPr>
          <a:lstStyle/>
          <a:p>
            <a:pPr algn="just"/>
            <a:r>
              <a:rPr lang="en-US" sz="1300" b="1" dirty="0">
                <a:solidFill>
                  <a:schemeClr val="tx1"/>
                </a:solidFill>
                <a:latin typeface="Bahnschrift" panose="020B0502040204020203" pitchFamily="34" charset="0"/>
              </a:rPr>
              <a:t>Features</a:t>
            </a:r>
            <a:r>
              <a:rPr lang="en-US" sz="1050" b="1" dirty="0">
                <a:solidFill>
                  <a:schemeClr val="tx1"/>
                </a:solidFill>
                <a:latin typeface="Bahnschrift" panose="020B0502040204020203" pitchFamily="34" charset="0"/>
              </a:rPr>
              <a:t>(cont.)</a:t>
            </a:r>
            <a:r>
              <a:rPr lang="en-US" sz="1300" b="1" dirty="0">
                <a:solidFill>
                  <a:schemeClr val="tx1"/>
                </a:solidFill>
                <a:latin typeface="Bahnschrift" panose="020B0502040204020203" pitchFamily="34" charset="0"/>
              </a:rPr>
              <a:t> </a:t>
            </a:r>
          </a:p>
          <a:p>
            <a:pPr algn="just"/>
            <a:endParaRPr lang="en-US" sz="1300" dirty="0">
              <a:solidFill>
                <a:schemeClr val="tx1"/>
              </a:solidFill>
              <a:latin typeface="Bahnschrift" panose="020B0502040204020203" pitchFamily="34" charset="0"/>
            </a:endParaRPr>
          </a:p>
          <a:p>
            <a:pPr algn="just">
              <a:buFont typeface="+mj-lt"/>
              <a:buAutoNum type="arabicPeriod" startAt="3"/>
            </a:pPr>
            <a:r>
              <a:rPr lang="en-US" sz="1300" b="0" i="1" dirty="0">
                <a:solidFill>
                  <a:schemeClr val="tx1"/>
                </a:solidFill>
                <a:effectLst/>
                <a:latin typeface="Bahnschrift" panose="020B0502040204020203" pitchFamily="34" charset="0"/>
              </a:rPr>
              <a:t>  Context Menu Options (Right-Click on Local Videos):</a:t>
            </a:r>
            <a:endParaRPr lang="en-US" sz="1300" b="0" i="0" dirty="0">
              <a:solidFill>
                <a:schemeClr val="tx1"/>
              </a:solidFill>
              <a:effectLst/>
              <a:latin typeface="Bahnschrift" panose="020B0502040204020203" pitchFamily="34" charset="0"/>
            </a:endParaRP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Rename video.</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Delete video.</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Upload video files to the cloud.</a:t>
            </a:r>
          </a:p>
          <a:p>
            <a:pPr algn="just">
              <a:buFont typeface="Arial" panose="020B0604020202020204" pitchFamily="34" charset="0"/>
              <a:buChar char="•"/>
            </a:pPr>
            <a:endParaRPr lang="en-US" sz="1300" b="0" i="0" dirty="0">
              <a:solidFill>
                <a:schemeClr val="tx1"/>
              </a:solidFill>
              <a:effectLst/>
              <a:latin typeface="Bahnschrift" panose="020B0502040204020203" pitchFamily="34" charset="0"/>
            </a:endParaRPr>
          </a:p>
          <a:p>
            <a:pPr algn="just">
              <a:buFont typeface="+mj-lt"/>
              <a:buAutoNum type="arabicPeriod" startAt="4"/>
            </a:pPr>
            <a:r>
              <a:rPr lang="en-US" sz="1300" b="0" i="1" dirty="0">
                <a:solidFill>
                  <a:schemeClr val="tx1"/>
                </a:solidFill>
                <a:effectLst/>
                <a:latin typeface="Bahnschrift" panose="020B0502040204020203" pitchFamily="34" charset="0"/>
              </a:rPr>
              <a:t>  Context Menu Options (Right-Click on Cloud Videos):</a:t>
            </a:r>
            <a:endParaRPr lang="en-US" sz="1300" b="0" i="0" dirty="0">
              <a:solidFill>
                <a:schemeClr val="tx1"/>
              </a:solidFill>
              <a:effectLst/>
              <a:latin typeface="Bahnschrift" panose="020B0502040204020203" pitchFamily="34" charset="0"/>
            </a:endParaRP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Upload new version.</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Download video.</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Download previous version of video.</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Delete video.</a:t>
            </a:r>
          </a:p>
          <a:p>
            <a:pPr algn="just">
              <a:buFont typeface="Arial" panose="020B0604020202020204" pitchFamily="34" charset="0"/>
              <a:buChar char="•"/>
            </a:pPr>
            <a:endParaRPr lang="en-US" sz="1300" dirty="0">
              <a:solidFill>
                <a:schemeClr val="tx1"/>
              </a:solidFill>
              <a:latin typeface="Bahnschrift" panose="020B0502040204020203" pitchFamily="34" charset="0"/>
            </a:endParaRPr>
          </a:p>
          <a:p>
            <a:pPr algn="just">
              <a:buFont typeface="+mj-lt"/>
              <a:buAutoNum type="arabicPeriod" startAt="5"/>
            </a:pPr>
            <a:r>
              <a:rPr lang="en-US" sz="1300" b="0" i="1" dirty="0">
                <a:solidFill>
                  <a:schemeClr val="tx1"/>
                </a:solidFill>
                <a:effectLst/>
                <a:latin typeface="Bahnschrift" panose="020B0502040204020203" pitchFamily="34" charset="0"/>
              </a:rPr>
              <a:t>  Cloud Operations:</a:t>
            </a:r>
            <a:endParaRPr lang="en-US" sz="1300" b="0" i="0" dirty="0">
              <a:solidFill>
                <a:schemeClr val="tx1"/>
              </a:solidFill>
              <a:effectLst/>
              <a:latin typeface="Bahnschrift" panose="020B0502040204020203" pitchFamily="34" charset="0"/>
            </a:endParaRP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Upload video files to the cloud.</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Upload a new version of an existing video to the cloud (this updates the video on the cloud and saves the current version for future retrieval).</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Download video files from the cloud.</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Download previous version of a selected video file from the cloud.</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Delete video files on the cloud (by default, this deletes the associated previous version as well).</a:t>
            </a:r>
          </a:p>
          <a:p>
            <a:pPr algn="just">
              <a:buFont typeface="Arial" panose="020B0604020202020204" pitchFamily="34" charset="0"/>
              <a:buChar char="•"/>
            </a:pPr>
            <a:endParaRPr lang="en-US" sz="1300" b="0" i="0" dirty="0">
              <a:solidFill>
                <a:schemeClr val="tx1"/>
              </a:solidFill>
              <a:effectLst/>
              <a:latin typeface="Bahnschrift" panose="020B0502040204020203" pitchFamily="34" charset="0"/>
            </a:endParaRPr>
          </a:p>
          <a:p>
            <a:pPr algn="just">
              <a:buFont typeface="+mj-lt"/>
              <a:buAutoNum type="arabicPeriod" startAt="6"/>
            </a:pPr>
            <a:r>
              <a:rPr lang="en-US" sz="1300" b="0" i="1" dirty="0">
                <a:solidFill>
                  <a:schemeClr val="tx1"/>
                </a:solidFill>
                <a:effectLst/>
                <a:latin typeface="Bahnschrift" panose="020B0502040204020203" pitchFamily="34" charset="0"/>
              </a:rPr>
              <a:t>  User Notifications:</a:t>
            </a:r>
            <a:endParaRPr lang="en-US" sz="1300" b="0" i="0" dirty="0">
              <a:solidFill>
                <a:schemeClr val="tx1"/>
              </a:solidFill>
              <a:effectLst/>
              <a:latin typeface="Bahnschrift" panose="020B0502040204020203" pitchFamily="34" charset="0"/>
            </a:endParaRP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Status bar to display notification messages to the user.</a:t>
            </a:r>
          </a:p>
          <a:p>
            <a:pPr marL="285750" indent="-285750" algn="just">
              <a:buFont typeface="Arial" panose="020B0604020202020204" pitchFamily="34" charset="0"/>
              <a:buChar char="•"/>
            </a:pPr>
            <a:r>
              <a:rPr lang="en-US" sz="1300" b="0" i="0" dirty="0">
                <a:solidFill>
                  <a:schemeClr val="tx1"/>
                </a:solidFill>
                <a:effectLst/>
                <a:latin typeface="Bahnschrift" panose="020B0502040204020203" pitchFamily="34" charset="0"/>
              </a:rPr>
              <a:t>Pop-up messages to notify the user about upload, download, and delete statuses.</a:t>
            </a:r>
          </a:p>
          <a:p>
            <a:pPr algn="just">
              <a:buFont typeface="Arial" panose="020B0604020202020204" pitchFamily="34" charset="0"/>
              <a:buChar char="•"/>
            </a:pPr>
            <a:endParaRPr lang="en-US" sz="1300" b="0" i="0" dirty="0">
              <a:solidFill>
                <a:schemeClr val="tx1"/>
              </a:solidFill>
              <a:effectLst/>
              <a:latin typeface="Bahnschrift" panose="020B0502040204020203" pitchFamily="34" charset="0"/>
            </a:endParaRPr>
          </a:p>
          <a:p>
            <a:pPr algn="just"/>
            <a:endParaRPr lang="en-US" sz="1300" b="0" i="0" dirty="0">
              <a:solidFill>
                <a:schemeClr val="tx1"/>
              </a:solidFill>
              <a:effectLst/>
              <a:latin typeface="Bahnschrift" panose="020B0502040204020203" pitchFamily="34" charset="0"/>
            </a:endParaRPr>
          </a:p>
          <a:p>
            <a:pPr algn="just"/>
            <a:endParaRPr lang="en-US" sz="1300" dirty="0">
              <a:solidFill>
                <a:schemeClr val="tx1"/>
              </a:solidFill>
              <a:latin typeface="Bahnschrift" panose="020B0502040204020203" pitchFamily="34" charset="0"/>
            </a:endParaRPr>
          </a:p>
        </p:txBody>
      </p:sp>
    </p:spTree>
    <p:extLst>
      <p:ext uri="{BB962C8B-B14F-4D97-AF65-F5344CB8AC3E}">
        <p14:creationId xmlns:p14="http://schemas.microsoft.com/office/powerpoint/2010/main" val="459653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315097" y="8235"/>
            <a:ext cx="1909120" cy="848497"/>
          </a:xfrm>
        </p:spPr>
        <p:txBody>
          <a:bodyPr>
            <a:noAutofit/>
          </a:bodyPr>
          <a:lstStyle/>
          <a:p>
            <a:pPr algn="l"/>
            <a:r>
              <a:rPr lang="en-US" sz="3500" dirty="0">
                <a:latin typeface="Aldhabi" panose="01000000000000000000" pitchFamily="2" charset="-78"/>
                <a:cs typeface="Aldhabi" panose="01000000000000000000" pitchFamily="2" charset="-78"/>
              </a:rPr>
              <a:t>Tech Stack </a:t>
            </a:r>
          </a:p>
        </p:txBody>
      </p:sp>
      <p:sp>
        <p:nvSpPr>
          <p:cNvPr id="3" name="Subtitle 2">
            <a:extLst>
              <a:ext uri="{FF2B5EF4-FFF2-40B4-BE49-F238E27FC236}">
                <a16:creationId xmlns:a16="http://schemas.microsoft.com/office/drawing/2014/main" id="{9AE836EB-75FD-2389-7EBC-3836BFFEE4A2}"/>
              </a:ext>
            </a:extLst>
          </p:cNvPr>
          <p:cNvSpPr>
            <a:spLocks noGrp="1"/>
          </p:cNvSpPr>
          <p:nvPr>
            <p:ph type="subTitle" idx="1"/>
          </p:nvPr>
        </p:nvSpPr>
        <p:spPr>
          <a:xfrm>
            <a:off x="378941" y="724928"/>
            <a:ext cx="8386118" cy="1820562"/>
          </a:xfrm>
        </p:spPr>
        <p:txBody>
          <a:bodyPr>
            <a:noAutofit/>
          </a:bodyPr>
          <a:lstStyle/>
          <a:p>
            <a:pPr marL="342900" indent="-342900" algn="l">
              <a:buFont typeface="+mj-lt"/>
              <a:buAutoNum type="arabicPeriod"/>
            </a:pPr>
            <a:r>
              <a:rPr lang="en-US" sz="1400" dirty="0">
                <a:solidFill>
                  <a:schemeClr val="tx1"/>
                </a:solidFill>
                <a:latin typeface="Bahnschrift" panose="020B0502040204020203" pitchFamily="34" charset="0"/>
              </a:rPr>
              <a:t>Dotnet 8.0</a:t>
            </a:r>
          </a:p>
          <a:p>
            <a:pPr marL="342900" indent="-342900" algn="l">
              <a:buFont typeface="+mj-lt"/>
              <a:buAutoNum type="arabicPeriod"/>
            </a:pPr>
            <a:r>
              <a:rPr lang="en-US" sz="1400" dirty="0" err="1">
                <a:solidFill>
                  <a:schemeClr val="tx1"/>
                </a:solidFill>
                <a:latin typeface="Bahnschrift" panose="020B0502040204020203" pitchFamily="34" charset="0"/>
              </a:rPr>
              <a:t>Jfrog</a:t>
            </a:r>
            <a:r>
              <a:rPr lang="en-US" sz="1400" dirty="0">
                <a:solidFill>
                  <a:schemeClr val="tx1"/>
                </a:solidFill>
                <a:latin typeface="Bahnschrift" panose="020B0502040204020203" pitchFamily="34" charset="0"/>
              </a:rPr>
              <a:t> Cloud Platform</a:t>
            </a:r>
          </a:p>
          <a:p>
            <a:pPr marL="342900" indent="-342900" algn="l">
              <a:buFont typeface="+mj-lt"/>
              <a:buAutoNum type="arabicPeriod"/>
            </a:pPr>
            <a:r>
              <a:rPr lang="en-US" sz="1400" dirty="0">
                <a:solidFill>
                  <a:schemeClr val="tx1"/>
                </a:solidFill>
                <a:latin typeface="Bahnschrift" panose="020B0502040204020203" pitchFamily="34" charset="0"/>
              </a:rPr>
              <a:t>Third party packages </a:t>
            </a:r>
          </a:p>
          <a:p>
            <a:pPr marL="742950" lvl="1" indent="-285750" algn="l">
              <a:buFont typeface="Arial" panose="020B0604020202020204" pitchFamily="34" charset="0"/>
              <a:buChar char="•"/>
            </a:pPr>
            <a:r>
              <a:rPr lang="en-US" sz="1400" dirty="0" err="1">
                <a:solidFill>
                  <a:schemeClr val="tx1"/>
                </a:solidFill>
                <a:latin typeface="Bahnschrift" panose="020B0502040204020203" pitchFamily="34" charset="0"/>
              </a:rPr>
              <a:t>CommunityToolkit.Mvvm</a:t>
            </a:r>
            <a:r>
              <a:rPr lang="en-US" sz="1400" dirty="0">
                <a:solidFill>
                  <a:schemeClr val="tx1"/>
                </a:solidFill>
                <a:latin typeface="Bahnschrift" panose="020B0502040204020203" pitchFamily="34" charset="0"/>
              </a:rPr>
              <a:t>, </a:t>
            </a:r>
          </a:p>
          <a:p>
            <a:pPr marL="742950" lvl="1" indent="-285750" algn="l">
              <a:buFont typeface="Arial" panose="020B0604020202020204" pitchFamily="34" charset="0"/>
              <a:buChar char="•"/>
            </a:pPr>
            <a:r>
              <a:rPr lang="en-US" sz="1400" dirty="0" err="1">
                <a:solidFill>
                  <a:schemeClr val="tx1"/>
                </a:solidFill>
                <a:latin typeface="Bahnschrift" panose="020B0502040204020203" pitchFamily="34" charset="0"/>
              </a:rPr>
              <a:t>Microsoft.Extensions.Configuration</a:t>
            </a:r>
            <a:r>
              <a:rPr lang="en-US" sz="1400" dirty="0">
                <a:solidFill>
                  <a:schemeClr val="tx1"/>
                </a:solidFill>
                <a:latin typeface="Bahnschrift" panose="020B0502040204020203" pitchFamily="34" charset="0"/>
              </a:rPr>
              <a:t>, </a:t>
            </a:r>
          </a:p>
          <a:p>
            <a:pPr marL="742950" lvl="1" indent="-285750" algn="l">
              <a:buFont typeface="Arial" panose="020B0604020202020204" pitchFamily="34" charset="0"/>
              <a:buChar char="•"/>
            </a:pPr>
            <a:r>
              <a:rPr lang="en-US" sz="1400" dirty="0" err="1">
                <a:solidFill>
                  <a:schemeClr val="tx1"/>
                </a:solidFill>
                <a:latin typeface="Bahnschrift" panose="020B0502040204020203" pitchFamily="34" charset="0"/>
              </a:rPr>
              <a:t>Microsoft.Extensions.Logging</a:t>
            </a:r>
            <a:r>
              <a:rPr lang="en-US" sz="1400" dirty="0">
                <a:solidFill>
                  <a:schemeClr val="tx1"/>
                </a:solidFill>
                <a:latin typeface="Bahnschrift" panose="020B0502040204020203" pitchFamily="34" charset="0"/>
              </a:rPr>
              <a:t>,</a:t>
            </a:r>
          </a:p>
          <a:p>
            <a:pPr marL="742950" lvl="1" indent="-285750" algn="l">
              <a:buFont typeface="Arial" panose="020B0604020202020204" pitchFamily="34" charset="0"/>
              <a:buChar char="•"/>
            </a:pPr>
            <a:r>
              <a:rPr lang="en-US" sz="1400" dirty="0" err="1">
                <a:solidFill>
                  <a:schemeClr val="tx1"/>
                </a:solidFill>
                <a:latin typeface="Bahnschrift" panose="020B0502040204020203" pitchFamily="34" charset="0"/>
              </a:rPr>
              <a:t>NAudio</a:t>
            </a:r>
            <a:endParaRPr lang="en-US" sz="1400" dirty="0">
              <a:solidFill>
                <a:schemeClr val="tx1"/>
              </a:solidFill>
              <a:latin typeface="Bahnschrift" panose="020B0502040204020203" pitchFamily="34" charset="0"/>
            </a:endParaRPr>
          </a:p>
        </p:txBody>
      </p:sp>
      <p:sp>
        <p:nvSpPr>
          <p:cNvPr id="4" name="Title 1">
            <a:extLst>
              <a:ext uri="{FF2B5EF4-FFF2-40B4-BE49-F238E27FC236}">
                <a16:creationId xmlns:a16="http://schemas.microsoft.com/office/drawing/2014/main" id="{EC5A82A2-28E0-789E-DF27-CEADC7DF0E3C}"/>
              </a:ext>
            </a:extLst>
          </p:cNvPr>
          <p:cNvSpPr txBox="1">
            <a:spLocks/>
          </p:cNvSpPr>
          <p:nvPr/>
        </p:nvSpPr>
        <p:spPr>
          <a:xfrm>
            <a:off x="284219" y="2368376"/>
            <a:ext cx="4207475" cy="848497"/>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500" dirty="0">
                <a:latin typeface="Aldhabi" panose="01000000000000000000" pitchFamily="2" charset="-78"/>
                <a:cs typeface="Aldhabi" panose="01000000000000000000" pitchFamily="2" charset="-78"/>
              </a:rPr>
              <a:t>Steps to launch the application</a:t>
            </a:r>
          </a:p>
        </p:txBody>
      </p:sp>
      <p:sp>
        <p:nvSpPr>
          <p:cNvPr id="5" name="Subtitle 2">
            <a:extLst>
              <a:ext uri="{FF2B5EF4-FFF2-40B4-BE49-F238E27FC236}">
                <a16:creationId xmlns:a16="http://schemas.microsoft.com/office/drawing/2014/main" id="{9AE836EB-75FD-2389-7EBC-3836BFFEE4A2}"/>
              </a:ext>
            </a:extLst>
          </p:cNvPr>
          <p:cNvSpPr txBox="1">
            <a:spLocks/>
          </p:cNvSpPr>
          <p:nvPr/>
        </p:nvSpPr>
        <p:spPr>
          <a:xfrm>
            <a:off x="356291" y="2912070"/>
            <a:ext cx="8386118" cy="2092411"/>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just"/>
            <a:endParaRPr lang="en-US" sz="1400" dirty="0">
              <a:solidFill>
                <a:schemeClr val="tx1"/>
              </a:solidFill>
              <a:latin typeface="Bahnschrift" panose="020B0502040204020203" pitchFamily="34" charset="0"/>
            </a:endParaRPr>
          </a:p>
          <a:p>
            <a:pPr marL="342900" indent="-342900" algn="just">
              <a:buFont typeface="+mj-lt"/>
              <a:buAutoNum type="arabicPeriod"/>
            </a:pPr>
            <a:r>
              <a:rPr lang="en-US" sz="1400" dirty="0">
                <a:solidFill>
                  <a:schemeClr val="tx1"/>
                </a:solidFill>
                <a:latin typeface="Bahnschrift" panose="020B0502040204020203" pitchFamily="34" charset="0"/>
              </a:rPr>
              <a:t>Clone this </a:t>
            </a:r>
            <a:r>
              <a:rPr lang="en-US" sz="1400" dirty="0">
                <a:solidFill>
                  <a:schemeClr val="tx1"/>
                </a:solidFill>
                <a:latin typeface="Bahnschrift" panose="020B0502040204020203" pitchFamily="34" charset="0"/>
                <a:hlinkClick r:id="rId2"/>
              </a:rPr>
              <a:t>repository</a:t>
            </a:r>
            <a:r>
              <a:rPr lang="en-US" sz="1400" dirty="0">
                <a:solidFill>
                  <a:schemeClr val="tx1"/>
                </a:solidFill>
                <a:latin typeface="Bahnschrift" panose="020B0502040204020203" pitchFamily="34" charset="0"/>
              </a:rPr>
              <a:t>.</a:t>
            </a:r>
          </a:p>
          <a:p>
            <a:pPr marL="342900" indent="-342900" algn="just">
              <a:buFont typeface="+mj-lt"/>
              <a:buAutoNum type="arabicPeriod"/>
            </a:pPr>
            <a:r>
              <a:rPr lang="en-US" sz="1400" dirty="0">
                <a:solidFill>
                  <a:schemeClr val="tx1"/>
                </a:solidFill>
                <a:latin typeface="Bahnschrift" panose="020B0502040204020203" pitchFamily="34" charset="0"/>
              </a:rPr>
              <a:t>Create a </a:t>
            </a:r>
            <a:r>
              <a:rPr lang="en-US" sz="1400" dirty="0" err="1">
                <a:solidFill>
                  <a:schemeClr val="tx1"/>
                </a:solidFill>
                <a:latin typeface="Bahnschrift" panose="020B0502040204020203" pitchFamily="34" charset="0"/>
              </a:rPr>
              <a:t>JFrog</a:t>
            </a:r>
            <a:r>
              <a:rPr lang="en-US" sz="1400" dirty="0">
                <a:solidFill>
                  <a:schemeClr val="tx1"/>
                </a:solidFill>
                <a:latin typeface="Bahnschrift" panose="020B0502040204020203" pitchFamily="34" charset="0"/>
              </a:rPr>
              <a:t> Cloud Platform instance to back up the video files [https://jfrog.com/start/].</a:t>
            </a:r>
          </a:p>
          <a:p>
            <a:pPr marL="342900" indent="-342900" algn="just">
              <a:buFont typeface="+mj-lt"/>
              <a:buAutoNum type="arabicPeriod"/>
            </a:pPr>
            <a:r>
              <a:rPr lang="en-US" sz="1400" dirty="0">
                <a:solidFill>
                  <a:schemeClr val="tx1"/>
                </a:solidFill>
                <a:latin typeface="Bahnschrift" panose="020B0502040204020203" pitchFamily="34" charset="0"/>
              </a:rPr>
              <a:t>Launch the created instance, create an artifact, and obtain the artifact key and artifact URL.</a:t>
            </a:r>
          </a:p>
          <a:p>
            <a:pPr marL="342900" indent="-342900" algn="just">
              <a:buFont typeface="+mj-lt"/>
              <a:buAutoNum type="arabicPeriod"/>
            </a:pPr>
            <a:r>
              <a:rPr lang="en-US" sz="1400" dirty="0">
                <a:solidFill>
                  <a:schemeClr val="tx1"/>
                </a:solidFill>
                <a:latin typeface="Bahnschrift" panose="020B0502040204020203" pitchFamily="34" charset="0"/>
              </a:rPr>
              <a:t>Create an environment variable named JFROG_API_KEY and place the artifact URL in the </a:t>
            </a:r>
            <a:r>
              <a:rPr lang="en-US" sz="1400" dirty="0" err="1">
                <a:solidFill>
                  <a:schemeClr val="tx1"/>
                </a:solidFill>
                <a:latin typeface="Bahnschrift" panose="020B0502040204020203" pitchFamily="34" charset="0"/>
              </a:rPr>
              <a:t>appsettings.json</a:t>
            </a:r>
            <a:r>
              <a:rPr lang="en-US" sz="1400" dirty="0">
                <a:solidFill>
                  <a:schemeClr val="tx1"/>
                </a:solidFill>
                <a:latin typeface="Bahnschrift" panose="020B0502040204020203" pitchFamily="34" charset="0"/>
              </a:rPr>
              <a:t> file located in the repository's root directory.</a:t>
            </a:r>
          </a:p>
          <a:p>
            <a:pPr marL="342900" indent="-342900" algn="just">
              <a:buFont typeface="+mj-lt"/>
              <a:buAutoNum type="arabicPeriod"/>
            </a:pPr>
            <a:r>
              <a:rPr lang="en-US" sz="1400" dirty="0">
                <a:solidFill>
                  <a:schemeClr val="tx1"/>
                </a:solidFill>
                <a:latin typeface="Bahnschrift" panose="020B0502040204020203" pitchFamily="34" charset="0"/>
              </a:rPr>
              <a:t>Build the code and launch the application.</a:t>
            </a:r>
          </a:p>
        </p:txBody>
      </p:sp>
      <p:sp>
        <p:nvSpPr>
          <p:cNvPr id="6" name="Title 1">
            <a:extLst>
              <a:ext uri="{FF2B5EF4-FFF2-40B4-BE49-F238E27FC236}">
                <a16:creationId xmlns:a16="http://schemas.microsoft.com/office/drawing/2014/main" id="{9B7A159F-C604-045C-29D7-464077631F4D}"/>
              </a:ext>
            </a:extLst>
          </p:cNvPr>
          <p:cNvSpPr txBox="1">
            <a:spLocks/>
          </p:cNvSpPr>
          <p:nvPr/>
        </p:nvSpPr>
        <p:spPr>
          <a:xfrm>
            <a:off x="356291" y="4528748"/>
            <a:ext cx="4207475" cy="848497"/>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500" dirty="0">
                <a:latin typeface="Aldhabi" panose="01000000000000000000" pitchFamily="2" charset="-78"/>
                <a:cs typeface="Aldhabi" panose="01000000000000000000" pitchFamily="2" charset="-78"/>
              </a:rPr>
              <a:t>Configuration</a:t>
            </a:r>
          </a:p>
        </p:txBody>
      </p:sp>
      <p:sp>
        <p:nvSpPr>
          <p:cNvPr id="7" name="Subtitle 2">
            <a:extLst>
              <a:ext uri="{FF2B5EF4-FFF2-40B4-BE49-F238E27FC236}">
                <a16:creationId xmlns:a16="http://schemas.microsoft.com/office/drawing/2014/main" id="{D8445648-FD1D-F76E-A2FC-4DF6E83D45E5}"/>
              </a:ext>
            </a:extLst>
          </p:cNvPr>
          <p:cNvSpPr txBox="1">
            <a:spLocks/>
          </p:cNvSpPr>
          <p:nvPr/>
        </p:nvSpPr>
        <p:spPr>
          <a:xfrm>
            <a:off x="378941" y="5369009"/>
            <a:ext cx="8386118" cy="1406611"/>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342900" indent="-342900" algn="just">
              <a:buFont typeface="+mj-lt"/>
              <a:buAutoNum type="arabicPeriod"/>
            </a:pPr>
            <a:r>
              <a:rPr lang="en-US" sz="1400" dirty="0">
                <a:solidFill>
                  <a:schemeClr val="tx1"/>
                </a:solidFill>
                <a:latin typeface="Bahnschrift" panose="020B0502040204020203" pitchFamily="34" charset="0"/>
              </a:rPr>
              <a:t>Modify "</a:t>
            </a:r>
            <a:r>
              <a:rPr lang="en-US" sz="1400" dirty="0" err="1">
                <a:solidFill>
                  <a:schemeClr val="tx1"/>
                </a:solidFill>
                <a:latin typeface="Bahnschrift" panose="020B0502040204020203" pitchFamily="34" charset="0"/>
              </a:rPr>
              <a:t>ArtifactoryUrl</a:t>
            </a:r>
            <a:r>
              <a:rPr lang="en-US" sz="1400" dirty="0">
                <a:solidFill>
                  <a:schemeClr val="tx1"/>
                </a:solidFill>
                <a:latin typeface="Bahnschrift" panose="020B0502040204020203" pitchFamily="34" charset="0"/>
              </a:rPr>
              <a:t>" in </a:t>
            </a:r>
            <a:r>
              <a:rPr lang="en-US" sz="1400" dirty="0" err="1">
                <a:solidFill>
                  <a:schemeClr val="tx1"/>
                </a:solidFill>
                <a:latin typeface="Bahnschrift" panose="020B0502040204020203" pitchFamily="34" charset="0"/>
              </a:rPr>
              <a:t>appsettings.json</a:t>
            </a:r>
            <a:r>
              <a:rPr lang="en-US" sz="1400" dirty="0">
                <a:solidFill>
                  <a:schemeClr val="tx1"/>
                </a:solidFill>
                <a:latin typeface="Bahnschrift" panose="020B0502040204020203" pitchFamily="34" charset="0"/>
              </a:rPr>
              <a:t> file with the artifact URL created before.</a:t>
            </a:r>
          </a:p>
          <a:p>
            <a:pPr marL="342900" indent="-342900" algn="just">
              <a:buFont typeface="+mj-lt"/>
              <a:buAutoNum type="arabicPeriod"/>
            </a:pPr>
            <a:r>
              <a:rPr lang="en-US" sz="1400" dirty="0">
                <a:solidFill>
                  <a:schemeClr val="tx1"/>
                </a:solidFill>
                <a:latin typeface="Bahnschrift" panose="020B0502040204020203" pitchFamily="34" charset="0"/>
              </a:rPr>
              <a:t>Modify the “</a:t>
            </a:r>
            <a:r>
              <a:rPr lang="en-US" sz="1400" dirty="0" err="1">
                <a:solidFill>
                  <a:schemeClr val="tx1"/>
                </a:solidFill>
                <a:latin typeface="Bahnschrift" panose="020B0502040204020203" pitchFamily="34" charset="0"/>
              </a:rPr>
              <a:t>RootPaths</a:t>
            </a:r>
            <a:r>
              <a:rPr lang="en-US" sz="1400" dirty="0">
                <a:solidFill>
                  <a:schemeClr val="tx1"/>
                </a:solidFill>
                <a:latin typeface="Bahnschrift" panose="020B0502040204020203" pitchFamily="34" charset="0"/>
              </a:rPr>
              <a:t>” section in the </a:t>
            </a:r>
            <a:r>
              <a:rPr lang="en-US" sz="1400" dirty="0" err="1">
                <a:solidFill>
                  <a:schemeClr val="tx1"/>
                </a:solidFill>
                <a:latin typeface="Bahnschrift" panose="020B0502040204020203" pitchFamily="34" charset="0"/>
              </a:rPr>
              <a:t>appsettings.json</a:t>
            </a:r>
            <a:r>
              <a:rPr lang="en-US" sz="1400" dirty="0">
                <a:solidFill>
                  <a:schemeClr val="tx1"/>
                </a:solidFill>
                <a:latin typeface="Bahnschrift" panose="020B0502040204020203" pitchFamily="34" charset="0"/>
              </a:rPr>
              <a:t> file to set the directories from which videos need to be displayed in the application.</a:t>
            </a:r>
          </a:p>
          <a:p>
            <a:pPr marL="342900" indent="-342900" algn="just">
              <a:buFont typeface="+mj-lt"/>
              <a:buAutoNum type="arabicPeriod"/>
            </a:pPr>
            <a:r>
              <a:rPr lang="en-US" sz="1400" dirty="0">
                <a:solidFill>
                  <a:schemeClr val="tx1"/>
                </a:solidFill>
                <a:latin typeface="Bahnschrift" panose="020B0502040204020203" pitchFamily="34" charset="0"/>
              </a:rPr>
              <a:t>Modify the “</a:t>
            </a:r>
            <a:r>
              <a:rPr lang="en-US" sz="1400" dirty="0" err="1">
                <a:solidFill>
                  <a:schemeClr val="tx1"/>
                </a:solidFill>
                <a:latin typeface="Bahnschrift" panose="020B0502040204020203" pitchFamily="34" charset="0"/>
              </a:rPr>
              <a:t>VideoExtensions</a:t>
            </a:r>
            <a:r>
              <a:rPr lang="en-US" sz="1400" dirty="0">
                <a:solidFill>
                  <a:schemeClr val="tx1"/>
                </a:solidFill>
                <a:latin typeface="Bahnschrift" panose="020B0502040204020203" pitchFamily="34" charset="0"/>
              </a:rPr>
              <a:t>” section in the </a:t>
            </a:r>
            <a:r>
              <a:rPr lang="en-US" sz="1400" dirty="0" err="1">
                <a:solidFill>
                  <a:schemeClr val="tx1"/>
                </a:solidFill>
                <a:latin typeface="Bahnschrift" panose="020B0502040204020203" pitchFamily="34" charset="0"/>
              </a:rPr>
              <a:t>appsettings.json</a:t>
            </a:r>
            <a:r>
              <a:rPr lang="en-US" sz="1400" dirty="0">
                <a:solidFill>
                  <a:schemeClr val="tx1"/>
                </a:solidFill>
                <a:latin typeface="Bahnschrift" panose="020B0502040204020203" pitchFamily="34" charset="0"/>
              </a:rPr>
              <a:t> file to specify the types of videos to be searched for.</a:t>
            </a:r>
          </a:p>
        </p:txBody>
      </p:sp>
    </p:spTree>
    <p:extLst>
      <p:ext uri="{BB962C8B-B14F-4D97-AF65-F5344CB8AC3E}">
        <p14:creationId xmlns:p14="http://schemas.microsoft.com/office/powerpoint/2010/main" val="1077058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A82A2-28E0-789E-DF27-CEADC7DF0E3C}"/>
              </a:ext>
            </a:extLst>
          </p:cNvPr>
          <p:cNvSpPr>
            <a:spLocks noGrp="1"/>
          </p:cNvSpPr>
          <p:nvPr>
            <p:ph type="ctrTitle"/>
          </p:nvPr>
        </p:nvSpPr>
        <p:spPr>
          <a:xfrm>
            <a:off x="10296" y="8235"/>
            <a:ext cx="2667002" cy="848497"/>
          </a:xfrm>
        </p:spPr>
        <p:txBody>
          <a:bodyPr>
            <a:noAutofit/>
          </a:bodyPr>
          <a:lstStyle/>
          <a:p>
            <a:r>
              <a:rPr lang="en-US" sz="5400" dirty="0">
                <a:latin typeface="Aldhabi" panose="01000000000000000000" pitchFamily="2" charset="-78"/>
                <a:cs typeface="Aldhabi" panose="01000000000000000000" pitchFamily="2" charset="-78"/>
              </a:rPr>
              <a:t>Design</a:t>
            </a:r>
          </a:p>
        </p:txBody>
      </p:sp>
      <p:pic>
        <p:nvPicPr>
          <p:cNvPr id="5" name="Picture 4">
            <a:extLst>
              <a:ext uri="{FF2B5EF4-FFF2-40B4-BE49-F238E27FC236}">
                <a16:creationId xmlns:a16="http://schemas.microsoft.com/office/drawing/2014/main" id="{2D65F77B-D410-F368-61F0-73DE20757640}"/>
              </a:ext>
            </a:extLst>
          </p:cNvPr>
          <p:cNvPicPr>
            <a:picLocks noChangeAspect="1"/>
          </p:cNvPicPr>
          <p:nvPr/>
        </p:nvPicPr>
        <p:blipFill>
          <a:blip r:embed="rId2"/>
          <a:stretch>
            <a:fillRect/>
          </a:stretch>
        </p:blipFill>
        <p:spPr>
          <a:xfrm>
            <a:off x="420133" y="1219157"/>
            <a:ext cx="8386118" cy="4858790"/>
          </a:xfrm>
          <a:prstGeom prst="rect">
            <a:avLst/>
          </a:prstGeom>
        </p:spPr>
      </p:pic>
      <p:sp>
        <p:nvSpPr>
          <p:cNvPr id="3" name="Title 1">
            <a:extLst>
              <a:ext uri="{FF2B5EF4-FFF2-40B4-BE49-F238E27FC236}">
                <a16:creationId xmlns:a16="http://schemas.microsoft.com/office/drawing/2014/main" id="{D75A0AEB-DA88-44AA-EAEE-40960294C948}"/>
              </a:ext>
            </a:extLst>
          </p:cNvPr>
          <p:cNvSpPr txBox="1">
            <a:spLocks/>
          </p:cNvSpPr>
          <p:nvPr/>
        </p:nvSpPr>
        <p:spPr>
          <a:xfrm>
            <a:off x="492210" y="5894170"/>
            <a:ext cx="7992763" cy="848497"/>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i="1" dirty="0">
                <a:latin typeface="Aldhabi" panose="01000000000000000000" pitchFamily="2" charset="-78"/>
                <a:cs typeface="Aldhabi" panose="01000000000000000000" pitchFamily="2" charset="-78"/>
              </a:rPr>
              <a:t>Code Walk through to explain design patterns used</a:t>
            </a:r>
          </a:p>
        </p:txBody>
      </p:sp>
    </p:spTree>
    <p:extLst>
      <p:ext uri="{BB962C8B-B14F-4D97-AF65-F5344CB8AC3E}">
        <p14:creationId xmlns:p14="http://schemas.microsoft.com/office/powerpoint/2010/main" val="388267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TM10001115[[fn=Parcel]]</Template>
  <TotalTime>1052</TotalTime>
  <Words>1712</Words>
  <Application>Microsoft Office PowerPoint</Application>
  <PresentationFormat>On-screen Show (4:3)</PresentationFormat>
  <Paragraphs>188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Abadi Extra Light</vt:lpstr>
      <vt:lpstr>Aldhabi</vt:lpstr>
      <vt:lpstr>Arial</vt:lpstr>
      <vt:lpstr>Bahnschrift</vt:lpstr>
      <vt:lpstr>Calibri</vt:lpstr>
      <vt:lpstr>Office Theme</vt:lpstr>
      <vt:lpstr> About Me </vt:lpstr>
      <vt:lpstr>My Key Achievements</vt:lpstr>
      <vt:lpstr>My Key Achievements</vt:lpstr>
      <vt:lpstr>My Key Achievements</vt:lpstr>
      <vt:lpstr>My Key Achievements</vt:lpstr>
      <vt:lpstr>Video Library Manager</vt:lpstr>
      <vt:lpstr>Video Library Manager</vt:lpstr>
      <vt:lpstr>Tech Stack </vt:lpstr>
      <vt:lpstr>Design</vt:lpstr>
      <vt:lpstr>Sample use cases</vt:lpstr>
      <vt:lpstr>Future Scope</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Me</dc:title>
  <dc:subject/>
  <dc:creator>P, Sannihith Reddy</dc:creator>
  <cp:keywords/>
  <dc:description>generated using python-pptx</dc:description>
  <cp:lastModifiedBy>P, Sannihith Reddy</cp:lastModifiedBy>
  <cp:revision>26</cp:revision>
  <dcterms:created xsi:type="dcterms:W3CDTF">2013-01-27T09:14:16Z</dcterms:created>
  <dcterms:modified xsi:type="dcterms:W3CDTF">2024-08-02T06:28:50Z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f6dbec8-95a8-4638-9f5f-bd076536645c_Enabled">
    <vt:lpwstr>true</vt:lpwstr>
  </property>
  <property fmtid="{D5CDD505-2E9C-101B-9397-08002B2CF9AE}" pid="3" name="MSIP_Label_ff6dbec8-95a8-4638-9f5f-bd076536645c_SetDate">
    <vt:lpwstr>2024-08-01T06:34:32Z</vt:lpwstr>
  </property>
  <property fmtid="{D5CDD505-2E9C-101B-9397-08002B2CF9AE}" pid="4" name="MSIP_Label_ff6dbec8-95a8-4638-9f5f-bd076536645c_Method">
    <vt:lpwstr>Standard</vt:lpwstr>
  </property>
  <property fmtid="{D5CDD505-2E9C-101B-9397-08002B2CF9AE}" pid="5" name="MSIP_Label_ff6dbec8-95a8-4638-9f5f-bd076536645c_Name">
    <vt:lpwstr>Restricted - Default</vt:lpwstr>
  </property>
  <property fmtid="{D5CDD505-2E9C-101B-9397-08002B2CF9AE}" pid="6" name="MSIP_Label_ff6dbec8-95a8-4638-9f5f-bd076536645c_SiteId">
    <vt:lpwstr>5dbf1add-202a-4b8d-815b-bf0fb024e033</vt:lpwstr>
  </property>
  <property fmtid="{D5CDD505-2E9C-101B-9397-08002B2CF9AE}" pid="7" name="MSIP_Label_ff6dbec8-95a8-4638-9f5f-bd076536645c_ActionId">
    <vt:lpwstr>3ed901cf-ca13-4d5e-9af9-137a4fa68c4b</vt:lpwstr>
  </property>
  <property fmtid="{D5CDD505-2E9C-101B-9397-08002B2CF9AE}" pid="8" name="MSIP_Label_ff6dbec8-95a8-4638-9f5f-bd076536645c_ContentBits">
    <vt:lpwstr>0</vt:lpwstr>
  </property>
</Properties>
</file>

<file path=docProps/thumbnail.jpeg>
</file>